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7" r:id="rId3"/>
    <p:sldId id="261" r:id="rId4"/>
    <p:sldId id="258" r:id="rId5"/>
    <p:sldId id="259" r:id="rId6"/>
    <p:sldId id="260" r:id="rId7"/>
    <p:sldId id="257" r:id="rId8"/>
    <p:sldId id="262" r:id="rId9"/>
    <p:sldId id="285" r:id="rId10"/>
    <p:sldId id="263" r:id="rId11"/>
    <p:sldId id="264" r:id="rId12"/>
    <p:sldId id="265" r:id="rId13"/>
    <p:sldId id="266" r:id="rId14"/>
    <p:sldId id="267" r:id="rId15"/>
    <p:sldId id="268" r:id="rId16"/>
    <p:sldId id="284" r:id="rId17"/>
    <p:sldId id="286" r:id="rId18"/>
    <p:sldId id="269" r:id="rId19"/>
    <p:sldId id="270" r:id="rId20"/>
    <p:sldId id="274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75" r:id="rId3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73" d="100"/>
          <a:sy n="73" d="100"/>
        </p:scale>
        <p:origin x="-594" y="-10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jpeg>
</file>

<file path=ppt/media/image28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20909-1D3E-4148-A03E-261A174BB9F1}" type="datetimeFigureOut">
              <a:rPr lang="es-ES" smtClean="0"/>
              <a:pPr/>
              <a:t>17/04/2020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0A45C-9CD8-4ADE-B3A0-49445FE6D64F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79026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20909-1D3E-4148-A03E-261A174BB9F1}" type="datetimeFigureOut">
              <a:rPr lang="es-ES" smtClean="0"/>
              <a:pPr/>
              <a:t>17/04/2020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0A45C-9CD8-4ADE-B3A0-49445FE6D64F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055796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20909-1D3E-4148-A03E-261A174BB9F1}" type="datetimeFigureOut">
              <a:rPr lang="es-ES" smtClean="0"/>
              <a:pPr/>
              <a:t>17/04/2020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0A45C-9CD8-4ADE-B3A0-49445FE6D64F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419516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20909-1D3E-4148-A03E-261A174BB9F1}" type="datetimeFigureOut">
              <a:rPr lang="es-ES" smtClean="0"/>
              <a:pPr/>
              <a:t>17/04/2020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0A45C-9CD8-4ADE-B3A0-49445FE6D64F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571532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20909-1D3E-4148-A03E-261A174BB9F1}" type="datetimeFigureOut">
              <a:rPr lang="es-ES" smtClean="0"/>
              <a:pPr/>
              <a:t>17/04/2020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0A45C-9CD8-4ADE-B3A0-49445FE6D64F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2706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20909-1D3E-4148-A03E-261A174BB9F1}" type="datetimeFigureOut">
              <a:rPr lang="es-ES" smtClean="0"/>
              <a:pPr/>
              <a:t>17/04/2020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0A45C-9CD8-4ADE-B3A0-49445FE6D64F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009364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20909-1D3E-4148-A03E-261A174BB9F1}" type="datetimeFigureOut">
              <a:rPr lang="es-ES" smtClean="0"/>
              <a:pPr/>
              <a:t>17/04/2020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0A45C-9CD8-4ADE-B3A0-49445FE6D64F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740365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20909-1D3E-4148-A03E-261A174BB9F1}" type="datetimeFigureOut">
              <a:rPr lang="es-ES" smtClean="0"/>
              <a:pPr/>
              <a:t>17/04/2020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0A45C-9CD8-4ADE-B3A0-49445FE6D64F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474431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20909-1D3E-4148-A03E-261A174BB9F1}" type="datetimeFigureOut">
              <a:rPr lang="es-ES" smtClean="0"/>
              <a:pPr/>
              <a:t>17/04/2020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0A45C-9CD8-4ADE-B3A0-49445FE6D64F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649930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20909-1D3E-4148-A03E-261A174BB9F1}" type="datetimeFigureOut">
              <a:rPr lang="es-ES" smtClean="0"/>
              <a:pPr/>
              <a:t>17/04/2020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0A45C-9CD8-4ADE-B3A0-49445FE6D64F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174607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20909-1D3E-4148-A03E-261A174BB9F1}" type="datetimeFigureOut">
              <a:rPr lang="es-ES" smtClean="0"/>
              <a:pPr/>
              <a:t>17/04/2020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0A45C-9CD8-4ADE-B3A0-49445FE6D64F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567517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220909-1D3E-4148-A03E-261A174BB9F1}" type="datetimeFigureOut">
              <a:rPr lang="es-ES" smtClean="0"/>
              <a:pPr/>
              <a:t>17/04/2020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0A45C-9CD8-4ADE-B3A0-49445FE6D64F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493411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sicologiaymente.com/personalidad/teoria-cuatro-humores-hipocrates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psicologiaymente.net/personalidad/temperamentos-ser-humano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amenteesmaravillosa.com/las-tres-dimensiones-la-personalidad-hans-eysenck/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lamenteesmaravillosa.com/raymond-cattell-y-su-teoria-de-la-personalidad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lamenteesmaravillosa.com/tipologias-psiquiatricas/" TargetMode="Externa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prezi.com/ix4fbfealk4d/teoria-de-la-personalidad-segun-willian-sheldon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68165"/>
            <a:ext cx="9144000" cy="1250731"/>
          </a:xfrm>
          <a:solidFill>
            <a:schemeClr val="accent2">
              <a:lumMod val="60000"/>
              <a:lumOff val="40000"/>
            </a:schemeClr>
          </a:solidFill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r>
              <a:rPr lang="es-ES" dirty="0" smtClean="0">
                <a:latin typeface="Arial Rounded MT Bold" panose="020F0704030504030204" pitchFamily="34" charset="0"/>
              </a:rPr>
              <a:t>Psicología humana</a:t>
            </a:r>
            <a:endParaRPr lang="es-ES" dirty="0">
              <a:latin typeface="Arial Rounded MT Bold" panose="020F070403050403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1860331"/>
            <a:ext cx="4246179" cy="4505359"/>
          </a:xfrm>
          <a:ln w="762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rmAutofit fontScale="92500" lnSpcReduction="10000"/>
          </a:bodyPr>
          <a:lstStyle/>
          <a:p>
            <a:pPr algn="l"/>
            <a:endParaRPr lang="es-ES" sz="3600" dirty="0" smtClean="0">
              <a:latin typeface="Bauhaus 93" panose="04030905020B02020C02" pitchFamily="82" charset="0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s-ES" sz="3600" dirty="0" smtClean="0">
                <a:latin typeface="Bauhaus 93" panose="04030905020B02020C02" pitchFamily="82" charset="0"/>
              </a:rPr>
              <a:t>PERSONA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s-ES" sz="3600" dirty="0" smtClean="0">
              <a:latin typeface="Bauhaus 93" panose="04030905020B02020C02" pitchFamily="8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3600" dirty="0" smtClean="0">
                <a:latin typeface="Bauhaus 93" panose="04030905020B02020C02" pitchFamily="82" charset="0"/>
              </a:rPr>
              <a:t>TEMPERAMENTO</a:t>
            </a:r>
          </a:p>
          <a:p>
            <a:pPr algn="l"/>
            <a:endParaRPr lang="es-ES" sz="3600" dirty="0" smtClean="0">
              <a:latin typeface="Bauhaus 93" panose="04030905020B02020C02" pitchFamily="8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3600" dirty="0" smtClean="0">
                <a:latin typeface="Bauhaus 93" panose="04030905020B02020C02" pitchFamily="82" charset="0"/>
              </a:rPr>
              <a:t>CARÁCTER</a:t>
            </a:r>
          </a:p>
          <a:p>
            <a:pPr algn="l"/>
            <a:endParaRPr lang="es-ES" sz="3600" dirty="0" smtClean="0">
              <a:latin typeface="Bauhaus 93" panose="04030905020B02020C02" pitchFamily="8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3600" dirty="0" smtClean="0">
                <a:latin typeface="Bauhaus 93" panose="04030905020B02020C02" pitchFamily="82" charset="0"/>
              </a:rPr>
              <a:t>PERSONALIDAD</a:t>
            </a:r>
            <a:endParaRPr lang="es-ES" sz="3600" dirty="0">
              <a:latin typeface="Bauhaus 93" panose="04030905020B02020C02" pitchFamily="82" charset="0"/>
            </a:endParaRPr>
          </a:p>
        </p:txBody>
      </p:sp>
      <p:pic>
        <p:nvPicPr>
          <p:cNvPr id="2050" name="Picture 2" descr="Imagen relacionad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 rot="20646433">
            <a:off x="6389634" y="2279102"/>
            <a:ext cx="4667250" cy="3514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914557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031966" y="418012"/>
            <a:ext cx="5904411" cy="4770537"/>
          </a:xfrm>
          <a:prstGeom prst="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" sz="3200" dirty="0" smtClean="0">
                <a:latin typeface="Arial Black" panose="020B0A04020102020204" pitchFamily="34" charset="0"/>
              </a:rPr>
              <a:t>MODELOS O TIPOLOGÍAS DE PERSONALIDAD (autores)</a:t>
            </a:r>
          </a:p>
          <a:p>
            <a:endParaRPr lang="es-ES" sz="4000" dirty="0" smtClean="0"/>
          </a:p>
          <a:p>
            <a:pPr marL="342900" indent="-342900">
              <a:buFont typeface="+mj-lt"/>
              <a:buAutoNum type="arabicPeriod"/>
            </a:pPr>
            <a:r>
              <a:rPr lang="es-ES" sz="2400" b="1" dirty="0" smtClean="0"/>
              <a:t>HIPÓCRATES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400" b="1" dirty="0" smtClean="0"/>
              <a:t>HANS EYSENCK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400" b="1" dirty="0" smtClean="0"/>
              <a:t>RAYMOND CATELL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400" b="1" dirty="0" smtClean="0"/>
              <a:t>KRETSCHMER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400" b="1" dirty="0" smtClean="0"/>
              <a:t>SHELDON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400" b="1" dirty="0" smtClean="0"/>
              <a:t>… y otros!</a:t>
            </a:r>
          </a:p>
          <a:p>
            <a:pPr marL="342900" indent="-342900"/>
            <a:endParaRPr lang="es-ES" sz="2400" b="1" dirty="0" smtClean="0"/>
          </a:p>
        </p:txBody>
      </p:sp>
      <p:pic>
        <p:nvPicPr>
          <p:cNvPr id="1026" name="Picture 2" descr="Resultado de imagen de MODELOS TIPOLOGIAS DE PERSONALIDA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062952" y="1456783"/>
            <a:ext cx="5129048" cy="3906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62148" y="6113417"/>
            <a:ext cx="859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smtClean="0"/>
              <a:t>Veamos un poco de cada uno de ellos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xmlns="" val="83239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1177159"/>
          </a:xfrm>
        </p:spPr>
        <p:txBody>
          <a:bodyPr>
            <a:normAutofit/>
          </a:bodyPr>
          <a:lstStyle/>
          <a:p>
            <a:r>
              <a:rPr lang="es-ES" sz="4400" b="1" dirty="0" smtClean="0">
                <a:latin typeface="Algerian" panose="04020705040A02060702" pitchFamily="82" charset="0"/>
              </a:rPr>
              <a:t>1.-HIPÓCRATES</a:t>
            </a:r>
            <a:br>
              <a:rPr lang="es-ES" sz="4400" b="1" dirty="0" smtClean="0">
                <a:latin typeface="Algerian" panose="04020705040A02060702" pitchFamily="82" charset="0"/>
              </a:rPr>
            </a:br>
            <a:r>
              <a:rPr lang="es-ES" sz="2000" b="1" dirty="0" smtClean="0">
                <a:latin typeface="+mn-lt"/>
              </a:rPr>
              <a:t>(el de el famoso juramento)</a:t>
            </a:r>
            <a:endParaRPr lang="es-ES" sz="2000" b="1" dirty="0">
              <a:latin typeface="+mn-lt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56599" y="1124908"/>
            <a:ext cx="11403725" cy="4753378"/>
          </a:xfrm>
          <a:ln w="762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s-ES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4000" dirty="0" smtClean="0"/>
              <a:t> SANGUINEO</a:t>
            </a:r>
          </a:p>
          <a:p>
            <a:pPr algn="l"/>
            <a:endParaRPr lang="es-ES" sz="4000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4000" dirty="0" smtClean="0"/>
              <a:t> COLÉRICO</a:t>
            </a:r>
          </a:p>
          <a:p>
            <a:pPr algn="l"/>
            <a:endParaRPr lang="es-ES" sz="4000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4000" dirty="0" smtClean="0"/>
              <a:t> FLEMÁTICO</a:t>
            </a:r>
          </a:p>
          <a:p>
            <a:pPr algn="l"/>
            <a:endParaRPr lang="es-ES" sz="4000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4000" dirty="0" smtClean="0"/>
              <a:t> MELANCÓLICO</a:t>
            </a:r>
            <a:endParaRPr lang="es-ES" sz="40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188041" y="1298328"/>
            <a:ext cx="4309242" cy="433176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45029" y="6270171"/>
            <a:ext cx="9940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hlinkClick r:id="rId3"/>
              </a:rPr>
              <a:t>https://psicologiaymente.com/personalidad/teoria-cuatro-humores-hipocrates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749843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483476" y="147146"/>
            <a:ext cx="11393214" cy="6427294"/>
          </a:xfrm>
          <a:prstGeom prst="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ES" sz="4000" b="1" dirty="0" smtClean="0">
                <a:solidFill>
                  <a:srgbClr val="C00000"/>
                </a:solidFill>
                <a:latin typeface="Cooper Black" panose="0208090404030B020404" pitchFamily="18" charset="0"/>
              </a:rPr>
              <a:t>SANGUINEO:</a:t>
            </a:r>
          </a:p>
          <a:p>
            <a:endParaRPr lang="es-ES" dirty="0" smtClean="0">
              <a:latin typeface="ff8"/>
            </a:endParaRPr>
          </a:p>
          <a:p>
            <a:r>
              <a:rPr lang="es-ES" sz="2000" dirty="0" smtClean="0">
                <a:latin typeface="ff8"/>
              </a:rPr>
              <a:t>Es </a:t>
            </a:r>
            <a:r>
              <a:rPr lang="es-ES" sz="2000" dirty="0">
                <a:latin typeface="ff8"/>
              </a:rPr>
              <a:t>una persona </a:t>
            </a:r>
            <a:r>
              <a:rPr lang="es-ES" sz="2000" dirty="0" smtClean="0">
                <a:latin typeface="ff8"/>
              </a:rPr>
              <a:t>cálida, vivaz</a:t>
            </a:r>
            <a:r>
              <a:rPr lang="es-ES" sz="2000" dirty="0">
                <a:latin typeface="ff8"/>
              </a:rPr>
              <a:t>, alegre. </a:t>
            </a:r>
            <a:endParaRPr lang="es-ES" sz="2000" dirty="0" smtClean="0">
              <a:latin typeface="ff8"/>
            </a:endParaRPr>
          </a:p>
          <a:p>
            <a:r>
              <a:rPr lang="es-ES" sz="2000" dirty="0" smtClean="0">
                <a:latin typeface="ff8"/>
              </a:rPr>
              <a:t>A la </a:t>
            </a:r>
            <a:r>
              <a:rPr lang="es-ES" sz="2000" dirty="0">
                <a:latin typeface="ff8"/>
              </a:rPr>
              <a:t>hora </a:t>
            </a:r>
            <a:r>
              <a:rPr lang="es-ES" sz="2000" dirty="0" smtClean="0">
                <a:latin typeface="ff8"/>
              </a:rPr>
              <a:t>de tomar</a:t>
            </a:r>
            <a:r>
              <a:rPr lang="es-ES" sz="2000" dirty="0">
                <a:latin typeface="ff8"/>
              </a:rPr>
              <a:t> decisiones predominan los sentimientos </a:t>
            </a:r>
            <a:r>
              <a:rPr lang="es-ES" sz="2000" dirty="0" smtClean="0">
                <a:latin typeface="ff8"/>
              </a:rPr>
              <a:t>mas</a:t>
            </a:r>
            <a:r>
              <a:rPr lang="es-ES" sz="2000" dirty="0">
                <a:latin typeface="ff8"/>
              </a:rPr>
              <a:t> que </a:t>
            </a:r>
            <a:r>
              <a:rPr lang="es-ES" sz="2000" dirty="0" smtClean="0">
                <a:latin typeface="ff8"/>
              </a:rPr>
              <a:t>los pensamientos</a:t>
            </a:r>
            <a:r>
              <a:rPr lang="es-ES" sz="2000" dirty="0">
                <a:latin typeface="ff8"/>
              </a:rPr>
              <a:t> </a:t>
            </a:r>
            <a:r>
              <a:rPr lang="es-ES" sz="2000" dirty="0" smtClean="0">
                <a:latin typeface="ff8"/>
              </a:rPr>
              <a:t>reflexivos</a:t>
            </a:r>
            <a:r>
              <a:rPr lang="es-ES" sz="2000" dirty="0">
                <a:latin typeface="ff8"/>
              </a:rPr>
              <a:t>. </a:t>
            </a:r>
            <a:endParaRPr lang="es-ES" sz="2000" dirty="0" smtClean="0">
              <a:latin typeface="ff8"/>
            </a:endParaRPr>
          </a:p>
          <a:p>
            <a:r>
              <a:rPr lang="es-ES" sz="2000" dirty="0" smtClean="0">
                <a:latin typeface="ff8"/>
              </a:rPr>
              <a:t>Es</a:t>
            </a:r>
            <a:r>
              <a:rPr lang="es-ES" sz="2000" dirty="0">
                <a:latin typeface="ff8"/>
              </a:rPr>
              <a:t> </a:t>
            </a:r>
            <a:r>
              <a:rPr lang="es-ES" sz="2000" dirty="0" smtClean="0">
                <a:latin typeface="ff8"/>
              </a:rPr>
              <a:t>extrovertido</a:t>
            </a:r>
            <a:r>
              <a:rPr lang="es-ES" sz="2000" dirty="0">
                <a:latin typeface="ff8"/>
              </a:rPr>
              <a:t>, muy </a:t>
            </a:r>
            <a:r>
              <a:rPr lang="es-ES" sz="2000" dirty="0" smtClean="0">
                <a:latin typeface="ff8"/>
              </a:rPr>
              <a:t>comunicativo, entusiasta </a:t>
            </a:r>
            <a:r>
              <a:rPr lang="es-ES" sz="2000" dirty="0">
                <a:latin typeface="ff8"/>
              </a:rPr>
              <a:t>y tiene facilidad para hablar. </a:t>
            </a:r>
            <a:endParaRPr lang="es-ES" sz="2000" dirty="0" smtClean="0">
              <a:latin typeface="ff8"/>
            </a:endParaRPr>
          </a:p>
          <a:p>
            <a:r>
              <a:rPr lang="es-ES" sz="2000" dirty="0" smtClean="0">
                <a:latin typeface="ff8"/>
              </a:rPr>
              <a:t>Le </a:t>
            </a:r>
            <a:r>
              <a:rPr lang="es-ES" sz="2000" dirty="0">
                <a:latin typeface="ff8"/>
              </a:rPr>
              <a:t>gusta estar con </a:t>
            </a:r>
            <a:r>
              <a:rPr lang="es-ES" sz="2000" dirty="0" smtClean="0">
                <a:latin typeface="ff8"/>
              </a:rPr>
              <a:t>la gente </a:t>
            </a:r>
            <a:r>
              <a:rPr lang="es-ES" sz="2000" dirty="0">
                <a:latin typeface="ff8"/>
              </a:rPr>
              <a:t>y huye de la soledad. </a:t>
            </a:r>
            <a:endParaRPr lang="es-ES" sz="2000" dirty="0" smtClean="0">
              <a:latin typeface="ff8"/>
            </a:endParaRPr>
          </a:p>
          <a:p>
            <a:r>
              <a:rPr lang="es-ES" sz="2000" dirty="0" smtClean="0">
                <a:latin typeface="ff8"/>
              </a:rPr>
              <a:t>Se </a:t>
            </a:r>
            <a:r>
              <a:rPr lang="es-ES" sz="2000" dirty="0">
                <a:latin typeface="ff8"/>
              </a:rPr>
              <a:t>caracteriza por tener </a:t>
            </a:r>
            <a:r>
              <a:rPr lang="es-ES" sz="2000" dirty="0" smtClean="0">
                <a:latin typeface="ff8"/>
              </a:rPr>
              <a:t>gran sensibilidad </a:t>
            </a:r>
            <a:r>
              <a:rPr lang="es-ES" sz="2000" dirty="0">
                <a:latin typeface="ff8"/>
              </a:rPr>
              <a:t>y ser </a:t>
            </a:r>
            <a:r>
              <a:rPr lang="es-ES" sz="2000" dirty="0" smtClean="0">
                <a:latin typeface="ff8"/>
              </a:rPr>
              <a:t>flexible </a:t>
            </a:r>
            <a:r>
              <a:rPr lang="es-ES" sz="2000" dirty="0">
                <a:latin typeface="ff8"/>
              </a:rPr>
              <a:t>a los cambios de ambiente. </a:t>
            </a:r>
            <a:endParaRPr lang="es-ES" sz="2000" dirty="0" smtClean="0">
              <a:latin typeface="ff8"/>
            </a:endParaRPr>
          </a:p>
          <a:p>
            <a:endParaRPr lang="es-ES" sz="2000" dirty="0" smtClean="0">
              <a:latin typeface="ff8"/>
            </a:endParaRPr>
          </a:p>
          <a:p>
            <a:r>
              <a:rPr lang="es-ES" sz="2000" dirty="0" smtClean="0">
                <a:latin typeface="ff8"/>
              </a:rPr>
              <a:t>Entre sus </a:t>
            </a:r>
            <a:r>
              <a:rPr lang="es-ES" sz="2000" b="1" dirty="0" smtClean="0">
                <a:latin typeface="ff8"/>
              </a:rPr>
              <a:t>debilidades</a:t>
            </a:r>
            <a:r>
              <a:rPr lang="es-ES" sz="2000" dirty="0" smtClean="0">
                <a:latin typeface="ff8"/>
              </a:rPr>
              <a:t> </a:t>
            </a:r>
            <a:r>
              <a:rPr lang="es-ES" sz="2000" dirty="0">
                <a:latin typeface="ff8"/>
              </a:rPr>
              <a:t>podemos </a:t>
            </a:r>
            <a:r>
              <a:rPr lang="es-ES" sz="2000" dirty="0" smtClean="0">
                <a:latin typeface="ff8"/>
              </a:rPr>
              <a:t>encontrar:</a:t>
            </a:r>
          </a:p>
          <a:p>
            <a:endParaRPr lang="es-ES" sz="2000" dirty="0" smtClean="0">
              <a:latin typeface="ff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/>
              <a:t>I</a:t>
            </a:r>
            <a:r>
              <a:rPr lang="es-ES" sz="2000" dirty="0" smtClean="0"/>
              <a:t>nestable </a:t>
            </a:r>
            <a:r>
              <a:rPr lang="es-ES" sz="2000" dirty="0"/>
              <a:t>emocionalmente.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smtClean="0"/>
              <a:t>Indisciplinado </a:t>
            </a:r>
            <a:r>
              <a:rPr lang="es-ES" sz="2000" dirty="0"/>
              <a:t>y falto de </a:t>
            </a:r>
            <a:r>
              <a:rPr lang="es-ES" sz="2000" dirty="0" smtClean="0"/>
              <a:t>voluntad</a:t>
            </a:r>
            <a:r>
              <a:rPr lang="es-ES" sz="20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smtClean="0"/>
              <a:t>Tiende </a:t>
            </a:r>
            <a:r>
              <a:rPr lang="es-ES" sz="2000" dirty="0"/>
              <a:t>a querer ser el centro de atención.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smtClean="0"/>
              <a:t>Inquieto </a:t>
            </a:r>
            <a:r>
              <a:rPr lang="es-ES" sz="2000" dirty="0"/>
              <a:t>y desorganizado.</a:t>
            </a:r>
          </a:p>
          <a:p>
            <a:r>
              <a:rPr lang="es-ES" sz="20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/>
              <a:t>Es inseguro a pesar de ser </a:t>
            </a:r>
            <a:r>
              <a:rPr lang="es-ES" sz="2000" dirty="0" smtClean="0"/>
              <a:t>extrovertido</a:t>
            </a:r>
            <a:endParaRPr lang="es-ES" sz="2000" dirty="0"/>
          </a:p>
        </p:txBody>
      </p:sp>
      <p:pic>
        <p:nvPicPr>
          <p:cNvPr id="2050" name="Picture 2" descr="http://2.bp.blogspot.com/-I6otDQSLiwc/Tc__Ba8yS4I/AAAAAAAAABU/9nsW4jFM42s/s1600/_sanguinea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810704" y="3034213"/>
            <a:ext cx="4525534" cy="2956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725110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72662" y="157655"/>
            <a:ext cx="11330152" cy="6555641"/>
          </a:xfrm>
          <a:prstGeom prst="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4000" dirty="0" smtClean="0">
                <a:solidFill>
                  <a:srgbClr val="FFC000"/>
                </a:solidFill>
                <a:latin typeface="Cooper Black" panose="0208090404030B020404" pitchFamily="18" charset="0"/>
              </a:rPr>
              <a:t>COLÉRICO</a:t>
            </a:r>
          </a:p>
          <a:p>
            <a:r>
              <a:rPr lang="es-ES" sz="2000" dirty="0" smtClean="0">
                <a:latin typeface="ff8"/>
              </a:rPr>
              <a:t> Posee </a:t>
            </a:r>
            <a:r>
              <a:rPr lang="es-ES" sz="2000" dirty="0">
                <a:latin typeface="ff8"/>
              </a:rPr>
              <a:t>gran sensibilidad, es </a:t>
            </a:r>
            <a:r>
              <a:rPr lang="es-ES" sz="2000" dirty="0" smtClean="0">
                <a:latin typeface="ff8"/>
              </a:rPr>
              <a:t>flexible </a:t>
            </a:r>
            <a:r>
              <a:rPr lang="es-ES" sz="2000" dirty="0">
                <a:latin typeface="ff8"/>
              </a:rPr>
              <a:t>a los cambios </a:t>
            </a:r>
            <a:r>
              <a:rPr lang="es-ES" sz="2000" dirty="0" smtClean="0">
                <a:latin typeface="ff8"/>
              </a:rPr>
              <a:t>de ambiente.</a:t>
            </a:r>
          </a:p>
          <a:p>
            <a:r>
              <a:rPr lang="es-ES" sz="2000" dirty="0" smtClean="0">
                <a:latin typeface="ff8"/>
              </a:rPr>
              <a:t> Cuando </a:t>
            </a:r>
            <a:r>
              <a:rPr lang="es-ES" sz="2000" dirty="0">
                <a:latin typeface="ff8"/>
              </a:rPr>
              <a:t>se le describe o dice algo que le fastidia </a:t>
            </a:r>
            <a:r>
              <a:rPr lang="es-ES" sz="2000" dirty="0" smtClean="0">
                <a:latin typeface="ff8"/>
              </a:rPr>
              <a:t>o desagrada</a:t>
            </a:r>
            <a:r>
              <a:rPr lang="es-ES" sz="2000" dirty="0">
                <a:latin typeface="ff8"/>
              </a:rPr>
              <a:t>, trata de callar de forma </a:t>
            </a:r>
            <a:r>
              <a:rPr lang="es-ES" sz="2000" dirty="0" smtClean="0">
                <a:latin typeface="ff8"/>
              </a:rPr>
              <a:t>violenta </a:t>
            </a:r>
            <a:r>
              <a:rPr lang="es-ES" sz="2000" dirty="0">
                <a:latin typeface="ff8"/>
              </a:rPr>
              <a:t>a las personas </a:t>
            </a:r>
            <a:r>
              <a:rPr lang="es-ES" sz="2000" dirty="0" smtClean="0">
                <a:latin typeface="ff8"/>
              </a:rPr>
              <a:t>que se </a:t>
            </a:r>
            <a:r>
              <a:rPr lang="es-ES" sz="2000" dirty="0">
                <a:latin typeface="ff8"/>
              </a:rPr>
              <a:t>lo dicen. </a:t>
            </a:r>
            <a:endParaRPr lang="es-ES" sz="2000" dirty="0" smtClean="0">
              <a:latin typeface="ff8"/>
            </a:endParaRPr>
          </a:p>
          <a:p>
            <a:r>
              <a:rPr lang="es-ES" sz="2000" dirty="0" smtClean="0">
                <a:latin typeface="ff8"/>
              </a:rPr>
              <a:t> Es rápido</a:t>
            </a:r>
            <a:r>
              <a:rPr lang="es-ES" sz="2000" dirty="0">
                <a:latin typeface="ff8"/>
              </a:rPr>
              <a:t>, muy </a:t>
            </a:r>
            <a:r>
              <a:rPr lang="es-ES" sz="2000" dirty="0" smtClean="0">
                <a:latin typeface="ff8"/>
              </a:rPr>
              <a:t>activo</a:t>
            </a:r>
            <a:r>
              <a:rPr lang="es-ES" sz="2000" dirty="0">
                <a:latin typeface="ff8"/>
              </a:rPr>
              <a:t>, </a:t>
            </a:r>
            <a:r>
              <a:rPr lang="es-ES" sz="2000" dirty="0" smtClean="0">
                <a:latin typeface="ff8"/>
              </a:rPr>
              <a:t>práctico </a:t>
            </a:r>
            <a:r>
              <a:rPr lang="es-ES" sz="2000" dirty="0">
                <a:latin typeface="ff8"/>
              </a:rPr>
              <a:t>en sus decisiones</a:t>
            </a:r>
            <a:r>
              <a:rPr lang="es-ES" sz="2000" dirty="0" smtClean="0">
                <a:latin typeface="ff8"/>
              </a:rPr>
              <a:t>, autosuficiente </a:t>
            </a:r>
            <a:r>
              <a:rPr lang="es-ES" sz="2000" dirty="0">
                <a:latin typeface="ff8"/>
              </a:rPr>
              <a:t>y sobre todo independiente. Es </a:t>
            </a:r>
            <a:r>
              <a:rPr lang="es-ES" sz="2000" dirty="0" smtClean="0">
                <a:latin typeface="ff8"/>
              </a:rPr>
              <a:t>extrovertido</a:t>
            </a:r>
            <a:r>
              <a:rPr lang="es-ES" sz="2000" dirty="0">
                <a:latin typeface="ff8"/>
              </a:rPr>
              <a:t>, </a:t>
            </a:r>
            <a:r>
              <a:rPr lang="es-ES" sz="2000" dirty="0" smtClean="0">
                <a:latin typeface="ff8"/>
              </a:rPr>
              <a:t>pero no </a:t>
            </a:r>
            <a:r>
              <a:rPr lang="es-ES" sz="2000" dirty="0">
                <a:latin typeface="ff8"/>
              </a:rPr>
              <a:t>tanto como la persona de temperamento sanguíneo. </a:t>
            </a:r>
            <a:r>
              <a:rPr lang="es-ES" sz="2000" dirty="0" smtClean="0">
                <a:latin typeface="ff8"/>
              </a:rPr>
              <a:t>Se fija metas </a:t>
            </a:r>
            <a:r>
              <a:rPr lang="es-ES" sz="2000" dirty="0">
                <a:latin typeface="ff8"/>
              </a:rPr>
              <a:t>y </a:t>
            </a:r>
            <a:r>
              <a:rPr lang="es-ES" sz="2000" dirty="0" smtClean="0">
                <a:latin typeface="ff8"/>
              </a:rPr>
              <a:t>objetivos</a:t>
            </a:r>
            <a:r>
              <a:rPr lang="es-ES" sz="2000" dirty="0">
                <a:latin typeface="ff8"/>
              </a:rPr>
              <a:t>. </a:t>
            </a:r>
            <a:endParaRPr lang="es-ES" sz="2000" dirty="0" smtClean="0">
              <a:latin typeface="ff8"/>
            </a:endParaRPr>
          </a:p>
          <a:p>
            <a:r>
              <a:rPr lang="es-ES" sz="2000" dirty="0" smtClean="0">
                <a:latin typeface="ff8"/>
              </a:rPr>
              <a:t> Es </a:t>
            </a:r>
            <a:r>
              <a:rPr lang="es-ES" sz="2000" dirty="0">
                <a:latin typeface="ff8"/>
              </a:rPr>
              <a:t>muy ambicioso. </a:t>
            </a:r>
            <a:r>
              <a:rPr lang="es-ES" sz="2000" dirty="0" smtClean="0">
                <a:latin typeface="ff8"/>
              </a:rPr>
              <a:t>Valora rápida e intuitivamente </a:t>
            </a:r>
            <a:r>
              <a:rPr lang="es-ES" sz="2000" dirty="0">
                <a:latin typeface="ff8"/>
              </a:rPr>
              <a:t>y no reconoce los posibles tropiezos y </a:t>
            </a:r>
            <a:r>
              <a:rPr lang="es-ES" sz="2000" dirty="0" smtClean="0">
                <a:latin typeface="ff8"/>
              </a:rPr>
              <a:t>obstáculos que </a:t>
            </a:r>
            <a:r>
              <a:rPr lang="es-ES" sz="2000" dirty="0">
                <a:latin typeface="ff8"/>
              </a:rPr>
              <a:t>puede encontrar en el camino si busca lograr una meta</a:t>
            </a:r>
            <a:r>
              <a:rPr lang="es-ES" sz="2000" dirty="0" smtClean="0">
                <a:latin typeface="ff8"/>
              </a:rPr>
              <a:t>. </a:t>
            </a:r>
          </a:p>
          <a:p>
            <a:endParaRPr lang="es-ES" sz="2000" dirty="0" smtClean="0">
              <a:latin typeface="ff8"/>
            </a:endParaRPr>
          </a:p>
          <a:p>
            <a:r>
              <a:rPr lang="es-ES" sz="2000" dirty="0" smtClean="0">
                <a:latin typeface="ff8"/>
              </a:rPr>
              <a:t>Entre </a:t>
            </a:r>
            <a:r>
              <a:rPr lang="es-ES" sz="2000" dirty="0">
                <a:latin typeface="ff8"/>
              </a:rPr>
              <a:t>sus </a:t>
            </a:r>
            <a:r>
              <a:rPr lang="es-ES" sz="2000" b="1" dirty="0">
                <a:latin typeface="ff8"/>
              </a:rPr>
              <a:t>debilidades</a:t>
            </a:r>
            <a:r>
              <a:rPr lang="es-ES" sz="2000" dirty="0">
                <a:latin typeface="ff8"/>
              </a:rPr>
              <a:t> podemos </a:t>
            </a:r>
            <a:r>
              <a:rPr lang="es-ES" sz="2000" dirty="0" smtClean="0">
                <a:latin typeface="ff8"/>
              </a:rPr>
              <a:t>encontrar</a:t>
            </a:r>
            <a:endParaRPr lang="es-ES" sz="2000" dirty="0">
              <a:latin typeface="ff8"/>
            </a:endParaRPr>
          </a:p>
          <a:p>
            <a:endParaRPr lang="es-ES" sz="2000" dirty="0">
              <a:latin typeface="ff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 smtClean="0">
                <a:latin typeface="ff8"/>
              </a:rPr>
              <a:t>Se </a:t>
            </a:r>
            <a:r>
              <a:rPr lang="es-ES" sz="2000" dirty="0">
                <a:latin typeface="ff8"/>
              </a:rPr>
              <a:t>enfada con facilidad y tiende a ser </a:t>
            </a:r>
            <a:r>
              <a:rPr lang="es-ES" sz="2000" dirty="0" smtClean="0">
                <a:latin typeface="ff8"/>
              </a:rPr>
              <a:t>violento</a:t>
            </a:r>
            <a:r>
              <a:rPr lang="es-ES" sz="2000" dirty="0">
                <a:latin typeface="ff8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>
              <a:latin typeface="ff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ff8"/>
              </a:rPr>
              <a:t>Es frío y no </a:t>
            </a:r>
            <a:r>
              <a:rPr lang="es-ES" sz="2000" dirty="0" smtClean="0">
                <a:latin typeface="ff8"/>
              </a:rPr>
              <a:t>manifiesta </a:t>
            </a:r>
            <a:r>
              <a:rPr lang="es-ES" sz="2000" dirty="0">
                <a:latin typeface="ff8"/>
              </a:rPr>
              <a:t>el afecto.</a:t>
            </a:r>
          </a:p>
          <a:p>
            <a:endParaRPr lang="es-ES" sz="2000" dirty="0">
              <a:latin typeface="ff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ff8"/>
              </a:rPr>
              <a:t>Es astuto y dominador</a:t>
            </a:r>
            <a:r>
              <a:rPr lang="es-ES" sz="2000" dirty="0" smtClean="0">
                <a:latin typeface="ff8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>
              <a:latin typeface="ff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 smtClean="0">
              <a:latin typeface="ff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>
              <a:latin typeface="ff8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008707" y="2952789"/>
            <a:ext cx="2867983" cy="336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2734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441435" y="136634"/>
            <a:ext cx="11603420" cy="6555641"/>
          </a:xfrm>
          <a:prstGeom prst="rect">
            <a:avLst/>
          </a:prstGeom>
          <a:ln w="762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ES" sz="4000" dirty="0" smtClean="0">
                <a:solidFill>
                  <a:schemeClr val="accent5">
                    <a:lumMod val="75000"/>
                  </a:schemeClr>
                </a:solidFill>
                <a:latin typeface="Cooper Black" panose="0208090404030B020404" pitchFamily="18" charset="0"/>
              </a:rPr>
              <a:t>FLEMÁTICO</a:t>
            </a:r>
            <a:endParaRPr lang="es-ES" sz="4000" dirty="0">
              <a:solidFill>
                <a:schemeClr val="accent5">
                  <a:lumMod val="75000"/>
                </a:schemeClr>
              </a:solidFill>
              <a:latin typeface="Cooper Black" panose="0208090404030B020404" pitchFamily="18" charset="0"/>
            </a:endParaRPr>
          </a:p>
          <a:p>
            <a:r>
              <a:rPr lang="es-ES" sz="2000" dirty="0">
                <a:latin typeface="ff8"/>
              </a:rPr>
              <a:t>N</a:t>
            </a:r>
            <a:r>
              <a:rPr lang="es-ES" sz="2000" dirty="0" smtClean="0">
                <a:latin typeface="ff8"/>
              </a:rPr>
              <a:t>o </a:t>
            </a:r>
            <a:r>
              <a:rPr lang="es-ES" sz="2000" dirty="0">
                <a:latin typeface="ff8"/>
              </a:rPr>
              <a:t>posee gran sensibilidad, es </a:t>
            </a:r>
            <a:r>
              <a:rPr lang="es-ES" sz="2000" dirty="0" smtClean="0">
                <a:latin typeface="ff8"/>
              </a:rPr>
              <a:t>introvertido </a:t>
            </a:r>
            <a:r>
              <a:rPr lang="es-ES" sz="2000" dirty="0">
                <a:latin typeface="ff8"/>
              </a:rPr>
              <a:t>y </a:t>
            </a:r>
            <a:r>
              <a:rPr lang="es-ES" sz="2000" dirty="0" smtClean="0">
                <a:latin typeface="ff8"/>
              </a:rPr>
              <a:t>tiene poca flexibilidad </a:t>
            </a:r>
            <a:r>
              <a:rPr lang="es-ES" sz="2000" dirty="0">
                <a:latin typeface="ff8"/>
              </a:rPr>
              <a:t>ante cambios de ambiente. Es tranquilo, </a:t>
            </a:r>
            <a:r>
              <a:rPr lang="es-ES" sz="2000" dirty="0" smtClean="0">
                <a:latin typeface="ff8"/>
              </a:rPr>
              <a:t>nunca pierde </a:t>
            </a:r>
            <a:r>
              <a:rPr lang="es-ES" sz="2000" dirty="0">
                <a:latin typeface="ff8"/>
              </a:rPr>
              <a:t>la compostura y casi nunca se enfada. </a:t>
            </a:r>
            <a:r>
              <a:rPr lang="es-ES" sz="2000" dirty="0" smtClean="0">
                <a:latin typeface="ff8"/>
              </a:rPr>
              <a:t>Por </a:t>
            </a:r>
            <a:r>
              <a:rPr lang="es-ES" sz="2000" dirty="0">
                <a:latin typeface="ff8"/>
              </a:rPr>
              <a:t>su </a:t>
            </a:r>
            <a:r>
              <a:rPr lang="es-ES" sz="2000" dirty="0" smtClean="0">
                <a:latin typeface="ff8"/>
              </a:rPr>
              <a:t>equilibrio es </a:t>
            </a:r>
            <a:r>
              <a:rPr lang="es-ES" sz="2000" dirty="0">
                <a:latin typeface="ff8"/>
              </a:rPr>
              <a:t>el </a:t>
            </a:r>
            <a:r>
              <a:rPr lang="es-ES" sz="2000" dirty="0" smtClean="0">
                <a:latin typeface="ff8"/>
              </a:rPr>
              <a:t>mas </a:t>
            </a:r>
            <a:r>
              <a:rPr lang="es-ES" sz="2000" dirty="0">
                <a:latin typeface="ff8"/>
              </a:rPr>
              <a:t>agradable de todos los temperamentos. </a:t>
            </a:r>
            <a:r>
              <a:rPr lang="es-ES" sz="2000" dirty="0" smtClean="0">
                <a:latin typeface="ff8"/>
              </a:rPr>
              <a:t>Trata </a:t>
            </a:r>
            <a:r>
              <a:rPr lang="es-ES" sz="2000" dirty="0">
                <a:latin typeface="ff8"/>
              </a:rPr>
              <a:t>de </a:t>
            </a:r>
            <a:r>
              <a:rPr lang="es-ES" sz="2000" dirty="0" smtClean="0">
                <a:latin typeface="ff8"/>
              </a:rPr>
              <a:t>no involucrarse </a:t>
            </a:r>
            <a:r>
              <a:rPr lang="es-ES" sz="2000" dirty="0">
                <a:latin typeface="ff8"/>
              </a:rPr>
              <a:t>demasiado en las </a:t>
            </a:r>
            <a:r>
              <a:rPr lang="es-ES" sz="2000" dirty="0" smtClean="0">
                <a:latin typeface="ff8"/>
              </a:rPr>
              <a:t>actividades </a:t>
            </a:r>
            <a:r>
              <a:rPr lang="es-ES" sz="2000" dirty="0">
                <a:latin typeface="ff8"/>
              </a:rPr>
              <a:t>de los </a:t>
            </a:r>
            <a:r>
              <a:rPr lang="es-ES" sz="2000" dirty="0" smtClean="0">
                <a:latin typeface="ff8"/>
              </a:rPr>
              <a:t>demás</a:t>
            </a:r>
            <a:r>
              <a:rPr lang="es-ES" sz="2000" dirty="0">
                <a:latin typeface="ff8"/>
              </a:rPr>
              <a:t>. </a:t>
            </a:r>
            <a:r>
              <a:rPr lang="es-ES" sz="2000" dirty="0" smtClean="0">
                <a:latin typeface="ff8"/>
              </a:rPr>
              <a:t>Entre otros </a:t>
            </a:r>
            <a:r>
              <a:rPr lang="es-ES" sz="2000" dirty="0">
                <a:latin typeface="ff8"/>
              </a:rPr>
              <a:t>rasgos podemos destacar que suele ser una </a:t>
            </a:r>
            <a:r>
              <a:rPr lang="es-ES" sz="2000" dirty="0" smtClean="0">
                <a:latin typeface="ff8"/>
              </a:rPr>
              <a:t>persona apática</a:t>
            </a:r>
            <a:r>
              <a:rPr lang="es-ES" sz="2000" dirty="0">
                <a:latin typeface="ff8"/>
              </a:rPr>
              <a:t>, </a:t>
            </a:r>
            <a:r>
              <a:rPr lang="es-ES" sz="2000" dirty="0" smtClean="0">
                <a:latin typeface="ff8"/>
              </a:rPr>
              <a:t>además </a:t>
            </a:r>
            <a:r>
              <a:rPr lang="es-ES" sz="2000" dirty="0">
                <a:latin typeface="ff8"/>
              </a:rPr>
              <a:t>de tener una buena </a:t>
            </a:r>
            <a:r>
              <a:rPr lang="es-ES" sz="2000" dirty="0" smtClean="0">
                <a:latin typeface="ff8"/>
              </a:rPr>
              <a:t>elocuencia </a:t>
            </a:r>
            <a:r>
              <a:rPr lang="es-ES" sz="2000" dirty="0">
                <a:latin typeface="ff8"/>
              </a:rPr>
              <a:t>no busca </a:t>
            </a:r>
            <a:r>
              <a:rPr lang="es-ES" sz="2000" dirty="0" smtClean="0">
                <a:latin typeface="ff8"/>
              </a:rPr>
              <a:t>ser un </a:t>
            </a:r>
            <a:r>
              <a:rPr lang="es-ES" sz="2000" dirty="0">
                <a:latin typeface="ff8"/>
              </a:rPr>
              <a:t>líder, sin embargo, puede llegar a ser un líder muy capaz. </a:t>
            </a:r>
            <a:r>
              <a:rPr lang="es-ES" sz="2000" dirty="0" smtClean="0">
                <a:latin typeface="ff8"/>
              </a:rPr>
              <a:t>Es un individuo </a:t>
            </a:r>
            <a:r>
              <a:rPr lang="es-ES" sz="2000" dirty="0">
                <a:latin typeface="ff8"/>
              </a:rPr>
              <a:t>calmado, tranquilo, que nunca se descompone </a:t>
            </a:r>
            <a:r>
              <a:rPr lang="es-ES" sz="2000" dirty="0" smtClean="0">
                <a:latin typeface="ff8"/>
              </a:rPr>
              <a:t>y que </a:t>
            </a:r>
            <a:r>
              <a:rPr lang="es-ES" sz="2000" dirty="0">
                <a:latin typeface="ff8"/>
              </a:rPr>
              <a:t>tiene un punto de ebullición tan </a:t>
            </a:r>
            <a:r>
              <a:rPr lang="es-ES" sz="2000" dirty="0" smtClean="0">
                <a:latin typeface="ff8"/>
              </a:rPr>
              <a:t>elevado </a:t>
            </a:r>
            <a:r>
              <a:rPr lang="es-ES" sz="2000" dirty="0">
                <a:latin typeface="ff8"/>
              </a:rPr>
              <a:t>que casi nunca </a:t>
            </a:r>
            <a:r>
              <a:rPr lang="es-ES" sz="2000" dirty="0" smtClean="0">
                <a:latin typeface="ff8"/>
              </a:rPr>
              <a:t>se enfada</a:t>
            </a:r>
            <a:r>
              <a:rPr lang="es-ES" sz="2000" dirty="0">
                <a:latin typeface="ff8"/>
              </a:rPr>
              <a:t>. </a:t>
            </a:r>
            <a:r>
              <a:rPr lang="es-ES" sz="2000" dirty="0" smtClean="0">
                <a:latin typeface="ff8"/>
              </a:rPr>
              <a:t>Son </a:t>
            </a:r>
            <a:r>
              <a:rPr lang="es-ES" sz="2000" dirty="0">
                <a:latin typeface="ff8"/>
              </a:rPr>
              <a:t>personas serias, impasibles y altamente racionales.</a:t>
            </a:r>
          </a:p>
          <a:p>
            <a:r>
              <a:rPr lang="es-ES" sz="2000" dirty="0" smtClean="0">
                <a:latin typeface="ff8"/>
              </a:rPr>
              <a:t>Son </a:t>
            </a:r>
            <a:r>
              <a:rPr lang="es-ES" sz="2000" dirty="0">
                <a:latin typeface="ff8"/>
              </a:rPr>
              <a:t>calculadores y analíticos. Es el tipo de persona </a:t>
            </a:r>
            <a:r>
              <a:rPr lang="es-ES" sz="2000" dirty="0" smtClean="0">
                <a:latin typeface="ff8"/>
              </a:rPr>
              <a:t>más fácil de tratar </a:t>
            </a:r>
            <a:r>
              <a:rPr lang="es-ES" sz="2000" dirty="0">
                <a:latin typeface="ff8"/>
              </a:rPr>
              <a:t>y es por esa naturaleza el </a:t>
            </a:r>
            <a:r>
              <a:rPr lang="es-ES" sz="2000" dirty="0" smtClean="0">
                <a:latin typeface="ff8"/>
              </a:rPr>
              <a:t>más </a:t>
            </a:r>
            <a:r>
              <a:rPr lang="es-ES" sz="2000" dirty="0">
                <a:latin typeface="ff8"/>
              </a:rPr>
              <a:t>agradable de </a:t>
            </a:r>
            <a:r>
              <a:rPr lang="es-ES" sz="2000" dirty="0" smtClean="0">
                <a:latin typeface="ff8"/>
              </a:rPr>
              <a:t>los temperamentos</a:t>
            </a:r>
            <a:r>
              <a:rPr lang="es-ES" sz="2000" dirty="0">
                <a:latin typeface="ff8"/>
              </a:rPr>
              <a:t>. </a:t>
            </a:r>
            <a:endParaRPr lang="es-ES" sz="2000" dirty="0" smtClean="0">
              <a:latin typeface="ff8"/>
            </a:endParaRPr>
          </a:p>
          <a:p>
            <a:endParaRPr lang="es-ES" sz="2000" dirty="0">
              <a:latin typeface="ff8"/>
            </a:endParaRPr>
          </a:p>
          <a:p>
            <a:r>
              <a:rPr lang="es-ES" sz="2000" dirty="0" smtClean="0">
                <a:latin typeface="ff8"/>
              </a:rPr>
              <a:t>Entre </a:t>
            </a:r>
            <a:r>
              <a:rPr lang="es-ES" sz="2000" dirty="0">
                <a:latin typeface="ff8"/>
              </a:rPr>
              <a:t>sus </a:t>
            </a:r>
            <a:r>
              <a:rPr lang="es-ES" sz="2000" b="1" dirty="0">
                <a:latin typeface="ff8"/>
              </a:rPr>
              <a:t>debilidades</a:t>
            </a:r>
            <a:r>
              <a:rPr lang="es-ES" sz="2000" dirty="0">
                <a:latin typeface="ff8"/>
              </a:rPr>
              <a:t> podemos </a:t>
            </a:r>
            <a:r>
              <a:rPr lang="es-ES" sz="2000" dirty="0" smtClean="0">
                <a:latin typeface="ff8"/>
              </a:rPr>
              <a:t>encontrar:</a:t>
            </a:r>
            <a:endParaRPr lang="es-ES" sz="2000" dirty="0">
              <a:latin typeface="ff8"/>
            </a:endParaRPr>
          </a:p>
          <a:p>
            <a:endParaRPr lang="es-ES" sz="2000" dirty="0">
              <a:latin typeface="ff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>
                <a:latin typeface="ff8"/>
              </a:rPr>
              <a:t>El </a:t>
            </a:r>
            <a:r>
              <a:rPr lang="es-ES" sz="2000" dirty="0" smtClean="0">
                <a:latin typeface="ff8"/>
              </a:rPr>
              <a:t>flemático </a:t>
            </a:r>
            <a:r>
              <a:rPr lang="es-ES" sz="2000" dirty="0">
                <a:latin typeface="ff8"/>
              </a:rPr>
              <a:t>es frío y se toma su tiempo </a:t>
            </a:r>
            <a:endParaRPr lang="es-ES" sz="2000" dirty="0" smtClean="0">
              <a:latin typeface="ff8"/>
            </a:endParaRPr>
          </a:p>
          <a:p>
            <a:r>
              <a:rPr lang="es-ES" sz="2000" dirty="0">
                <a:latin typeface="ff8"/>
              </a:rPr>
              <a:t> </a:t>
            </a:r>
            <a:r>
              <a:rPr lang="es-ES" sz="2000" dirty="0" smtClean="0">
                <a:latin typeface="ff8"/>
              </a:rPr>
              <a:t>   para la toma </a:t>
            </a:r>
            <a:r>
              <a:rPr lang="es-ES" sz="2000" dirty="0">
                <a:latin typeface="ff8"/>
              </a:rPr>
              <a:t>de decisiones.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>
              <a:latin typeface="ff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latin typeface="ff8"/>
              </a:rPr>
              <a:t>Tiene </a:t>
            </a:r>
            <a:r>
              <a:rPr lang="es-ES" sz="2000" dirty="0">
                <a:latin typeface="ff8"/>
              </a:rPr>
              <a:t>poco interés, es lento y ocioso.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>
              <a:latin typeface="ff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>
                <a:latin typeface="ff8"/>
              </a:rPr>
              <a:t>Es indeciso y temeroso</a:t>
            </a:r>
            <a:r>
              <a:rPr lang="es-ES" sz="2000" dirty="0" smtClean="0">
                <a:latin typeface="ff8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>
              <a:latin typeface="ff8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976522" y="3673194"/>
            <a:ext cx="5495847" cy="287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49375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641131" y="168166"/>
            <a:ext cx="11267090" cy="6524863"/>
          </a:xfrm>
          <a:prstGeom prst="rect">
            <a:avLst/>
          </a:prstGeom>
          <a:ln 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ES" sz="4000" dirty="0" smtClean="0">
                <a:latin typeface="Cooper Black" panose="0208090404030B020404" pitchFamily="18" charset="0"/>
              </a:rPr>
              <a:t>MELANCÓLICO</a:t>
            </a:r>
            <a:endParaRPr lang="es-ES" sz="4000" dirty="0">
              <a:latin typeface="Cooper Black" panose="0208090404030B020404" pitchFamily="18" charset="0"/>
            </a:endParaRPr>
          </a:p>
          <a:p>
            <a:r>
              <a:rPr lang="es-ES" dirty="0"/>
              <a:t>P</a:t>
            </a:r>
            <a:r>
              <a:rPr lang="es-ES" dirty="0" smtClean="0"/>
              <a:t>osee </a:t>
            </a:r>
            <a:r>
              <a:rPr lang="es-ES" dirty="0"/>
              <a:t>gran sensibilidad, es </a:t>
            </a:r>
            <a:r>
              <a:rPr lang="es-ES" dirty="0" smtClean="0"/>
              <a:t>introvertido </a:t>
            </a:r>
            <a:r>
              <a:rPr lang="es-ES" dirty="0"/>
              <a:t>y </a:t>
            </a:r>
            <a:r>
              <a:rPr lang="es-ES" dirty="0" smtClean="0"/>
              <a:t>lo caracteriza </a:t>
            </a:r>
            <a:r>
              <a:rPr lang="es-ES" dirty="0"/>
              <a:t>una </a:t>
            </a:r>
            <a:r>
              <a:rPr lang="es-ES" dirty="0" smtClean="0"/>
              <a:t>baja flexibilidad </a:t>
            </a:r>
            <a:r>
              <a:rPr lang="es-ES" dirty="0"/>
              <a:t>a los cambios en el ambiente</a:t>
            </a:r>
            <a:r>
              <a:rPr lang="es-ES" dirty="0" smtClean="0"/>
              <a:t>. Es </a:t>
            </a:r>
            <a:r>
              <a:rPr lang="es-ES" dirty="0"/>
              <a:t>abnegado, perfeccionista y analítico</a:t>
            </a:r>
            <a:r>
              <a:rPr lang="es-ES" dirty="0" smtClean="0"/>
              <a:t>.</a:t>
            </a:r>
          </a:p>
          <a:p>
            <a:r>
              <a:rPr lang="es-ES" dirty="0" smtClean="0"/>
              <a:t> </a:t>
            </a:r>
            <a:r>
              <a:rPr lang="es-ES" dirty="0"/>
              <a:t>Es muy </a:t>
            </a:r>
            <a:r>
              <a:rPr lang="es-ES" dirty="0" smtClean="0"/>
              <a:t>sensible emocionalmente</a:t>
            </a:r>
            <a:r>
              <a:rPr lang="es-ES" dirty="0"/>
              <a:t>. Es propenso a ser </a:t>
            </a:r>
            <a:r>
              <a:rPr lang="es-ES" dirty="0" smtClean="0"/>
              <a:t>introvertido</a:t>
            </a:r>
            <a:r>
              <a:rPr lang="es-ES" dirty="0"/>
              <a:t>, sin embargo</a:t>
            </a:r>
            <a:r>
              <a:rPr lang="es-ES" dirty="0" smtClean="0"/>
              <a:t>, puede </a:t>
            </a:r>
            <a:r>
              <a:rPr lang="es-ES" dirty="0"/>
              <a:t>actuar de forma </a:t>
            </a:r>
            <a:r>
              <a:rPr lang="es-ES" dirty="0" smtClean="0"/>
              <a:t>extrovertida</a:t>
            </a:r>
            <a:r>
              <a:rPr lang="es-ES" dirty="0"/>
              <a:t>. </a:t>
            </a:r>
            <a:r>
              <a:rPr lang="es-ES" dirty="0" smtClean="0"/>
              <a:t>No </a:t>
            </a:r>
            <a:r>
              <a:rPr lang="es-ES" dirty="0"/>
              <a:t>se lanza a </a:t>
            </a:r>
            <a:r>
              <a:rPr lang="es-ES" dirty="0" smtClean="0"/>
              <a:t>conocer gente</a:t>
            </a:r>
            <a:r>
              <a:rPr lang="es-ES" dirty="0"/>
              <a:t>, sino </a:t>
            </a:r>
            <a:r>
              <a:rPr lang="es-ES" dirty="0" smtClean="0"/>
              <a:t>deja </a:t>
            </a:r>
            <a:r>
              <a:rPr lang="es-ES" dirty="0"/>
              <a:t>que la gente </a:t>
            </a:r>
            <a:r>
              <a:rPr lang="es-ES" dirty="0" smtClean="0"/>
              <a:t>venga </a:t>
            </a:r>
            <a:r>
              <a:rPr lang="es-ES" dirty="0"/>
              <a:t>a él. </a:t>
            </a:r>
            <a:r>
              <a:rPr lang="es-ES" dirty="0" smtClean="0"/>
              <a:t>Sus tendencias perfeccionistas </a:t>
            </a:r>
            <a:r>
              <a:rPr lang="es-ES" dirty="0"/>
              <a:t>y su conciencia hacen que sea muy </a:t>
            </a:r>
            <a:r>
              <a:rPr lang="es-ES" dirty="0" smtClean="0"/>
              <a:t>fiable</a:t>
            </a:r>
            <a:r>
              <a:rPr lang="es-ES" dirty="0"/>
              <a:t>, </a:t>
            </a:r>
            <a:r>
              <a:rPr lang="es-ES" dirty="0" smtClean="0"/>
              <a:t>pues no </a:t>
            </a:r>
            <a:r>
              <a:rPr lang="es-ES" dirty="0"/>
              <a:t>le permiten abandonar a alguien cuando </a:t>
            </a:r>
            <a:r>
              <a:rPr lang="es-ES" dirty="0" smtClean="0"/>
              <a:t>están </a:t>
            </a:r>
            <a:r>
              <a:rPr lang="es-ES" dirty="0"/>
              <a:t>contando </a:t>
            </a:r>
            <a:r>
              <a:rPr lang="es-ES" dirty="0" smtClean="0"/>
              <a:t>con él</a:t>
            </a:r>
            <a:r>
              <a:rPr lang="es-ES" dirty="0"/>
              <a:t>. </a:t>
            </a:r>
            <a:r>
              <a:rPr lang="es-ES" dirty="0" smtClean="0"/>
              <a:t>Además </a:t>
            </a:r>
            <a:r>
              <a:rPr lang="es-ES" dirty="0"/>
              <a:t>de todo, posee un gran </a:t>
            </a:r>
            <a:r>
              <a:rPr lang="es-ES" dirty="0" smtClean="0"/>
              <a:t>carácter </a:t>
            </a:r>
            <a:r>
              <a:rPr lang="es-ES" dirty="0"/>
              <a:t>que le ayuda </a:t>
            </a:r>
            <a:r>
              <a:rPr lang="es-ES" dirty="0" smtClean="0"/>
              <a:t>a terminar </a:t>
            </a:r>
            <a:r>
              <a:rPr lang="es-ES" dirty="0"/>
              <a:t>lo que comienza. </a:t>
            </a:r>
            <a:r>
              <a:rPr lang="es-ES" dirty="0" smtClean="0"/>
              <a:t>Pero </a:t>
            </a:r>
            <a:r>
              <a:rPr lang="es-ES" dirty="0"/>
              <a:t>es difícil </a:t>
            </a:r>
            <a:r>
              <a:rPr lang="es-ES" dirty="0" smtClean="0"/>
              <a:t>convencerlo </a:t>
            </a:r>
            <a:r>
              <a:rPr lang="es-ES" dirty="0"/>
              <a:t>de </a:t>
            </a:r>
            <a:r>
              <a:rPr lang="es-ES" dirty="0" smtClean="0"/>
              <a:t>iniciar algún </a:t>
            </a:r>
            <a:r>
              <a:rPr lang="es-ES" dirty="0"/>
              <a:t>proyecto, debido a que siempre </a:t>
            </a:r>
            <a:r>
              <a:rPr lang="es-ES" dirty="0" smtClean="0"/>
              <a:t>está </a:t>
            </a:r>
            <a:r>
              <a:rPr lang="es-ES" dirty="0"/>
              <a:t>considerando </a:t>
            </a:r>
            <a:r>
              <a:rPr lang="es-ES" dirty="0" smtClean="0"/>
              <a:t>todos los </a:t>
            </a:r>
            <a:r>
              <a:rPr lang="es-ES" dirty="0"/>
              <a:t>pros y contras en cualquier situación. </a:t>
            </a:r>
            <a:endParaRPr lang="es-ES" dirty="0" smtClean="0"/>
          </a:p>
          <a:p>
            <a:r>
              <a:rPr lang="es-ES" dirty="0" smtClean="0"/>
              <a:t>El </a:t>
            </a:r>
            <a:r>
              <a:rPr lang="es-ES" dirty="0"/>
              <a:t>melancólico es </a:t>
            </a:r>
            <a:r>
              <a:rPr lang="es-ES" dirty="0" smtClean="0"/>
              <a:t>el más </a:t>
            </a:r>
            <a:r>
              <a:rPr lang="es-ES" dirty="0"/>
              <a:t>rico y </a:t>
            </a:r>
            <a:r>
              <a:rPr lang="es-ES" dirty="0" smtClean="0"/>
              <a:t>complejo </a:t>
            </a:r>
            <a:r>
              <a:rPr lang="es-ES" dirty="0"/>
              <a:t>de todos los temperamentos</a:t>
            </a:r>
            <a:r>
              <a:rPr lang="es-ES" dirty="0" smtClean="0"/>
              <a:t>. </a:t>
            </a:r>
            <a:r>
              <a:rPr lang="es-ES" dirty="0"/>
              <a:t>Es de </a:t>
            </a:r>
            <a:r>
              <a:rPr lang="es-ES" dirty="0" smtClean="0"/>
              <a:t>una naturaleza </a:t>
            </a:r>
            <a:r>
              <a:rPr lang="es-ES" dirty="0"/>
              <a:t>emocional muy sensible, es el que disfruta </a:t>
            </a:r>
            <a:r>
              <a:rPr lang="es-ES" dirty="0" smtClean="0"/>
              <a:t>más de las </a:t>
            </a:r>
            <a:r>
              <a:rPr lang="es-ES" dirty="0"/>
              <a:t>artes. Es muy </a:t>
            </a:r>
            <a:r>
              <a:rPr lang="es-ES" dirty="0" smtClean="0"/>
              <a:t>fiel </a:t>
            </a:r>
            <a:r>
              <a:rPr lang="es-ES" dirty="0"/>
              <a:t>en la amistad, aunque le cuesta </a:t>
            </a:r>
            <a:r>
              <a:rPr lang="es-ES" dirty="0" smtClean="0"/>
              <a:t>hacer amistades.</a:t>
            </a:r>
          </a:p>
          <a:p>
            <a:endParaRPr lang="es-ES" dirty="0"/>
          </a:p>
          <a:p>
            <a:r>
              <a:rPr lang="es-ES" dirty="0" smtClean="0"/>
              <a:t> </a:t>
            </a:r>
            <a:r>
              <a:rPr lang="es-ES" dirty="0"/>
              <a:t>Entre sus </a:t>
            </a:r>
            <a:r>
              <a:rPr lang="es-ES" b="1" dirty="0"/>
              <a:t>debilidades</a:t>
            </a:r>
            <a:r>
              <a:rPr lang="es-ES" dirty="0"/>
              <a:t> podemos </a:t>
            </a:r>
            <a:r>
              <a:rPr lang="es-ES" dirty="0" smtClean="0"/>
              <a:t>encontrar</a:t>
            </a:r>
            <a:endParaRPr lang="es-ES" dirty="0"/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/>
              <a:t>Tiende </a:t>
            </a:r>
            <a:r>
              <a:rPr lang="es-ES" dirty="0"/>
              <a:t>a ser una persona pesimista, </a:t>
            </a:r>
            <a:r>
              <a:rPr lang="es-ES" dirty="0" smtClean="0"/>
              <a:t>negativa y crítica</a:t>
            </a:r>
            <a:r>
              <a:rPr lang="es-E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Es egocéntrico, susceptible y quisquilloso.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Es algo rígido y legalista.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Es teórico y poco </a:t>
            </a:r>
            <a:r>
              <a:rPr lang="es-ES" dirty="0" smtClean="0"/>
              <a:t>práctico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19549" y="3563007"/>
            <a:ext cx="5773059" cy="301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27939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8968" y="-20844"/>
            <a:ext cx="12210968" cy="6442666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451945" y="6421822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hlinkClick r:id="rId3"/>
              </a:rPr>
              <a:t>https://psicologiaymente.net/personalidad/temperamentos-ser-humano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3790220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58091" y="522515"/>
            <a:ext cx="99147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7200" b="1" dirty="0" smtClean="0"/>
              <a:t>Hans </a:t>
            </a:r>
            <a:r>
              <a:rPr lang="es-ES" sz="7200" b="1" dirty="0" err="1" smtClean="0"/>
              <a:t>Eysenck</a:t>
            </a:r>
            <a:endParaRPr lang="es-ES" sz="7200" b="1" dirty="0"/>
          </a:p>
        </p:txBody>
      </p:sp>
      <p:pic>
        <p:nvPicPr>
          <p:cNvPr id="1026" name="Picture 2" descr="Hans Eysenck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920079" y="1058091"/>
            <a:ext cx="4589901" cy="4846321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574765" y="6087291"/>
            <a:ext cx="111556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 smtClean="0">
                <a:hlinkClick r:id="rId3"/>
              </a:rPr>
              <a:t>https://lamenteesmaravillosa.com/las-tres-dimensiones-la-personalidad-hans-eysenck/</a:t>
            </a:r>
            <a:endParaRPr lang="es-ES" sz="24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"/>
            <a:ext cx="9144000" cy="903890"/>
          </a:xfrm>
        </p:spPr>
        <p:txBody>
          <a:bodyPr>
            <a:normAutofit/>
          </a:bodyPr>
          <a:lstStyle/>
          <a:p>
            <a:r>
              <a:rPr lang="es-ES" sz="4400" b="1" dirty="0" smtClean="0">
                <a:latin typeface="Algerian" panose="04020705040A02060702" pitchFamily="82" charset="0"/>
              </a:rPr>
              <a:t>Hans </a:t>
            </a:r>
            <a:r>
              <a:rPr lang="es-ES" sz="4400" b="1" dirty="0" err="1" smtClean="0">
                <a:latin typeface="Algerian" panose="04020705040A02060702" pitchFamily="82" charset="0"/>
              </a:rPr>
              <a:t>Eysenck</a:t>
            </a:r>
            <a:r>
              <a:rPr lang="es-ES" sz="4400" b="1" dirty="0" smtClean="0">
                <a:latin typeface="Algerian" panose="04020705040A02060702" pitchFamily="82" charset="0"/>
              </a:rPr>
              <a:t> (1916-1996)</a:t>
            </a:r>
            <a:endParaRPr lang="es-ES" sz="4400" dirty="0">
              <a:latin typeface="Algerian" panose="04020705040A02060702" pitchFamily="82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94290" y="903892"/>
            <a:ext cx="11634951" cy="5954108"/>
          </a:xfrm>
          <a:ln w="762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pPr marL="571500" indent="-571500" algn="l">
              <a:buFont typeface="Arial" panose="020B0604020202020204" pitchFamily="34" charset="0"/>
              <a:buChar char="•"/>
            </a:pPr>
            <a:endParaRPr lang="pt-BR" sz="4000" dirty="0" smtClean="0"/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pt-BR" sz="4000" dirty="0" smtClean="0"/>
              <a:t>Extrovertido/Sanguíneo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pt-BR" sz="4000" dirty="0"/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pt-BR" sz="4000" dirty="0" smtClean="0"/>
              <a:t>Extrovertido/Colérico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pt-BR" sz="4000" dirty="0"/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pt-BR" sz="4000" dirty="0" smtClean="0"/>
              <a:t>Introvertido/</a:t>
            </a:r>
            <a:r>
              <a:rPr lang="pt-BR" sz="4000" dirty="0" err="1" smtClean="0"/>
              <a:t>Flemático</a:t>
            </a:r>
            <a:endParaRPr lang="pt-BR" sz="4000" dirty="0" smtClean="0"/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pt-BR" sz="4000" dirty="0" smtClean="0"/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pt-BR" sz="4000" dirty="0" smtClean="0"/>
              <a:t>Introvertido/</a:t>
            </a:r>
            <a:r>
              <a:rPr lang="pt-BR" sz="4000" dirty="0" err="1" smtClean="0"/>
              <a:t>Meláncólico</a:t>
            </a:r>
            <a:endParaRPr lang="pt-BR" sz="4000" dirty="0" smtClean="0"/>
          </a:p>
          <a:p>
            <a:pPr algn="l"/>
            <a:r>
              <a:rPr lang="es-ES" sz="2600" b="1" dirty="0"/>
              <a:t>La extraversión es la dimensión </a:t>
            </a:r>
            <a:endParaRPr lang="es-ES" sz="2600" b="1" dirty="0" smtClean="0"/>
          </a:p>
          <a:p>
            <a:pPr algn="l"/>
            <a:r>
              <a:rPr lang="es-ES" sz="2600" b="1" dirty="0" smtClean="0"/>
              <a:t>más </a:t>
            </a:r>
            <a:r>
              <a:rPr lang="es-ES" sz="2600" b="1" dirty="0"/>
              <a:t>trabajada por </a:t>
            </a:r>
            <a:r>
              <a:rPr lang="es-ES" sz="2600" b="1" dirty="0" err="1" smtClean="0"/>
              <a:t>Eysenck</a:t>
            </a:r>
            <a:r>
              <a:rPr lang="es-ES" sz="2600" b="1" dirty="0"/>
              <a:t>.</a:t>
            </a:r>
            <a:endParaRPr lang="pt-BR" sz="2600" b="1" dirty="0"/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pt-BR" sz="4000" dirty="0" smtClean="0"/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pt-BR" sz="4000" dirty="0"/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pt-BR" sz="4000" dirty="0"/>
          </a:p>
          <a:p>
            <a:pPr algn="l"/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130160" y="903891"/>
            <a:ext cx="5717626" cy="5717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16450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94593"/>
            <a:ext cx="9144000" cy="914400"/>
          </a:xfrm>
        </p:spPr>
        <p:txBody>
          <a:bodyPr>
            <a:normAutofit/>
          </a:bodyPr>
          <a:lstStyle/>
          <a:p>
            <a:r>
              <a:rPr lang="es-ES" sz="4400" b="1" dirty="0" smtClean="0">
                <a:latin typeface="Algerian" panose="04020705040A02060702" pitchFamily="82" charset="0"/>
              </a:rPr>
              <a:t>Raymond </a:t>
            </a:r>
            <a:r>
              <a:rPr lang="es-ES" sz="4400" b="1" dirty="0" err="1" smtClean="0">
                <a:latin typeface="Algerian" panose="04020705040A02060702" pitchFamily="82" charset="0"/>
              </a:rPr>
              <a:t>Cattell</a:t>
            </a:r>
            <a:r>
              <a:rPr lang="es-ES" sz="4400" b="1" dirty="0" smtClean="0">
                <a:latin typeface="Algerian" panose="04020705040A02060702" pitchFamily="82" charset="0"/>
              </a:rPr>
              <a:t> (1905-1998</a:t>
            </a:r>
            <a:r>
              <a:rPr lang="es-ES" sz="4400" dirty="0" smtClean="0"/>
              <a:t>)</a:t>
            </a:r>
            <a:endParaRPr lang="es-ES" sz="44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15010" y="1487815"/>
            <a:ext cx="7136524" cy="4481911"/>
          </a:xfrm>
          <a:ln w="762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pPr marL="571500" indent="-571500" algn="l">
              <a:buFont typeface="Arial" panose="020B0604020202020204" pitchFamily="34" charset="0"/>
              <a:buChar char="•"/>
            </a:pPr>
            <a:endParaRPr lang="es-ES" sz="4400" b="1" dirty="0" smtClean="0"/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s-ES" sz="4400" b="1" dirty="0" smtClean="0"/>
              <a:t>Sociable :</a:t>
            </a:r>
            <a:r>
              <a:rPr lang="es-ES" sz="4400" dirty="0" smtClean="0"/>
              <a:t> </a:t>
            </a:r>
            <a:r>
              <a:rPr lang="es-ES" dirty="0" smtClean="0"/>
              <a:t>Emocionalmente </a:t>
            </a:r>
            <a:r>
              <a:rPr lang="es-ES" dirty="0"/>
              <a:t>estable, </a:t>
            </a:r>
            <a:r>
              <a:rPr lang="es-ES" dirty="0" smtClean="0"/>
              <a:t>mas inteligente, asertivo</a:t>
            </a:r>
            <a:r>
              <a:rPr lang="es-ES" dirty="0"/>
              <a:t>, despreocupado, conciencia fuerte, </a:t>
            </a:r>
            <a:r>
              <a:rPr lang="es-ES" dirty="0" smtClean="0"/>
              <a:t>aventurero, inflexible</a:t>
            </a:r>
            <a:r>
              <a:rPr lang="es-ES" dirty="0"/>
              <a:t>, </a:t>
            </a:r>
            <a:r>
              <a:rPr lang="es-ES" dirty="0" smtClean="0"/>
              <a:t>confiado</a:t>
            </a:r>
            <a:r>
              <a:rPr lang="es-ES" dirty="0"/>
              <a:t>, </a:t>
            </a:r>
            <a:r>
              <a:rPr lang="es-ES" dirty="0" smtClean="0"/>
              <a:t>imaginativo</a:t>
            </a:r>
            <a:r>
              <a:rPr lang="es-ES" dirty="0"/>
              <a:t>, perspicaz, </a:t>
            </a:r>
            <a:r>
              <a:rPr lang="es-ES" dirty="0" smtClean="0"/>
              <a:t>aprensivo, experimental</a:t>
            </a:r>
            <a:r>
              <a:rPr lang="es-ES" dirty="0"/>
              <a:t>, dependiente del grupo, casual, </a:t>
            </a:r>
            <a:r>
              <a:rPr lang="es-ES" dirty="0" smtClean="0"/>
              <a:t>relajado.</a:t>
            </a:r>
            <a:endParaRPr lang="es-ES" sz="4400" dirty="0"/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s-ES" sz="4400" b="1" dirty="0"/>
              <a:t>Reservado : </a:t>
            </a:r>
            <a:r>
              <a:rPr lang="es-ES" sz="2600" dirty="0"/>
              <a:t>Emocionalmente inestable, menos inteligente</a:t>
            </a:r>
            <a:r>
              <a:rPr lang="es-ES" sz="2600" dirty="0" smtClean="0"/>
              <a:t>, humilde</a:t>
            </a:r>
            <a:r>
              <a:rPr lang="es-ES" sz="2600" dirty="0"/>
              <a:t>, sensato, carencia de normas internas, tímido</a:t>
            </a:r>
            <a:r>
              <a:rPr lang="es-ES" sz="2600" dirty="0" smtClean="0"/>
              <a:t>, afectuoso</a:t>
            </a:r>
            <a:r>
              <a:rPr lang="es-ES" sz="2600" dirty="0"/>
              <a:t>, suspicaz, </a:t>
            </a:r>
            <a:r>
              <a:rPr lang="es-ES" sz="2600" dirty="0" smtClean="0"/>
              <a:t>práctico</a:t>
            </a:r>
            <a:r>
              <a:rPr lang="es-ES" sz="2600" dirty="0"/>
              <a:t>, franco, seguro de sí mismo</a:t>
            </a:r>
            <a:r>
              <a:rPr lang="es-ES" sz="2600" dirty="0" smtClean="0"/>
              <a:t>, conservador</a:t>
            </a:r>
            <a:r>
              <a:rPr lang="es-ES" sz="2600" dirty="0"/>
              <a:t>, </a:t>
            </a:r>
            <a:r>
              <a:rPr lang="es-ES" sz="2600" dirty="0" smtClean="0"/>
              <a:t>autosuficiente</a:t>
            </a:r>
            <a:r>
              <a:rPr lang="es-ES" sz="2600" dirty="0"/>
              <a:t>, controlado, tenso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039263" y="1058542"/>
            <a:ext cx="3584851" cy="489782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31520" y="6165668"/>
            <a:ext cx="112471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 smtClean="0">
                <a:hlinkClick r:id="rId3"/>
              </a:rPr>
              <a:t>https://lamenteesmaravillosa.com/raymond-cattell-y-su-teoria-de-la-personalidad/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xmlns="" val="2835930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1155" y="1606732"/>
            <a:ext cx="10045337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 smtClean="0"/>
              <a:t>Tratamos este tema  de PSICOLOGÍA en clase de ÉTICA PROFESIONAL, porque el conocimiento de nosotros mismos y de los demás no va a ayudar en nuestro comportamiento, en nuestra conducta moral y </a:t>
            </a:r>
            <a:r>
              <a:rPr lang="es-ES" sz="4000" dirty="0" err="1" smtClean="0"/>
              <a:t>étIca</a:t>
            </a:r>
            <a:r>
              <a:rPr lang="es-ES" sz="4000" dirty="0" smtClean="0"/>
              <a:t>.</a:t>
            </a:r>
          </a:p>
          <a:p>
            <a:r>
              <a:rPr lang="es-ES" sz="4000" dirty="0" smtClean="0"/>
              <a:t>Todos vivimos en relación con otras personas</a:t>
            </a:r>
          </a:p>
          <a:p>
            <a:endParaRPr lang="es-E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73572"/>
            <a:ext cx="9144000" cy="882869"/>
          </a:xfrm>
        </p:spPr>
        <p:txBody>
          <a:bodyPr>
            <a:normAutofit/>
          </a:bodyPr>
          <a:lstStyle/>
          <a:p>
            <a:r>
              <a:rPr lang="es-ES" sz="4400" b="1" dirty="0" smtClean="0">
                <a:latin typeface="Algerian" panose="04020705040A02060702" pitchFamily="82" charset="0"/>
              </a:rPr>
              <a:t>KRETCHMER (1888-1964)</a:t>
            </a:r>
            <a:endParaRPr lang="es-ES" sz="4400" b="1" dirty="0">
              <a:latin typeface="Algerian" panose="04020705040A02060702" pitchFamily="82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987972" y="2322787"/>
            <a:ext cx="10699531" cy="4267200"/>
          </a:xfrm>
          <a:ln w="762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s-ES" dirty="0" smtClean="0">
              <a:hlinkClick r:id="rId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b="1" dirty="0" smtClean="0">
                <a:hlinkClick r:id="rId2"/>
              </a:rPr>
              <a:t>ATLÉTICO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s-ES" b="1" dirty="0">
              <a:hlinkClick r:id="rId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b="1" dirty="0" smtClean="0">
                <a:hlinkClick r:id="rId2"/>
              </a:rPr>
              <a:t>ASTÉNICO O LEPTOSOMÁTICO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s-ES" b="1" dirty="0">
              <a:hlinkClick r:id="rId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b="1" dirty="0" smtClean="0">
                <a:hlinkClick r:id="rId2"/>
              </a:rPr>
              <a:t>PÍCNICO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s-ES" b="1" dirty="0">
              <a:hlinkClick r:id="rId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b="1" dirty="0" smtClean="0">
                <a:hlinkClick r:id="rId2"/>
              </a:rPr>
              <a:t>DISPLÁSICO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 smtClean="0">
                <a:hlinkClick r:id="rId2"/>
              </a:rPr>
              <a:t>                                  </a:t>
            </a:r>
            <a:r>
              <a:rPr lang="es-ES" dirty="0">
                <a:hlinkClick r:id="rId2"/>
              </a:rPr>
              <a:t>https://lamenteesmaravillosa.com/tipologias-psiquiatricas/</a:t>
            </a:r>
            <a:endParaRPr lang="es-E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s-ES" dirty="0">
              <a:hlinkClick r:id="rId2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1807779" y="1030014"/>
            <a:ext cx="8429297" cy="101566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ES" sz="2000" b="1" dirty="0">
                <a:solidFill>
                  <a:srgbClr val="000000"/>
                </a:solidFill>
                <a:latin typeface="ff8"/>
              </a:rPr>
              <a:t>P</a:t>
            </a:r>
            <a:r>
              <a:rPr lang="es-ES" sz="2000" b="1" dirty="0" smtClean="0">
                <a:solidFill>
                  <a:srgbClr val="000000"/>
                </a:solidFill>
                <a:latin typeface="ff8"/>
              </a:rPr>
              <a:t>arece</a:t>
            </a:r>
            <a:r>
              <a:rPr lang="es-ES" sz="2000" b="1" dirty="0">
                <a:solidFill>
                  <a:srgbClr val="000000"/>
                </a:solidFill>
                <a:latin typeface="ff8"/>
              </a:rPr>
              <a:t> haber demostrado que los </a:t>
            </a:r>
            <a:r>
              <a:rPr lang="es-ES" sz="2000" b="1" dirty="0" smtClean="0">
                <a:solidFill>
                  <a:srgbClr val="000000"/>
                </a:solidFill>
                <a:latin typeface="ff8"/>
              </a:rPr>
              <a:t>caracteres morfológicos</a:t>
            </a:r>
            <a:r>
              <a:rPr lang="es-ES" sz="2000" b="1" dirty="0">
                <a:solidFill>
                  <a:srgbClr val="000000"/>
                </a:solidFill>
                <a:latin typeface="ff8"/>
              </a:rPr>
              <a:t>, tanto en psiquiatría como en tipología, </a:t>
            </a:r>
            <a:r>
              <a:rPr lang="es-ES" sz="2000" b="1" dirty="0" smtClean="0">
                <a:solidFill>
                  <a:srgbClr val="000000"/>
                </a:solidFill>
                <a:latin typeface="ff8"/>
              </a:rPr>
              <a:t>están en estrecha</a:t>
            </a:r>
            <a:r>
              <a:rPr lang="es-ES" sz="2000" b="1" dirty="0">
                <a:solidFill>
                  <a:srgbClr val="000000"/>
                </a:solidFill>
                <a:latin typeface="ff8"/>
              </a:rPr>
              <a:t> conexión con las propiedades psicológicas</a:t>
            </a:r>
            <a:endParaRPr lang="es-ES" sz="2000" b="1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6675">
            <a:off x="6593117" y="3048460"/>
            <a:ext cx="4579589" cy="2576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17988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1608082" y="1387365"/>
            <a:ext cx="4487917" cy="3785652"/>
          </a:xfrm>
          <a:prstGeom prst="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endParaRPr lang="es-ES" sz="2400" dirty="0" smtClean="0">
              <a:latin typeface="Cooper Black" panose="0208090404030B0204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 smtClean="0">
                <a:latin typeface="Cooper Black" panose="0208090404030B020404" pitchFamily="18" charset="0"/>
              </a:rPr>
              <a:t>TIPO ATLÉTICO.- </a:t>
            </a:r>
          </a:p>
          <a:p>
            <a:r>
              <a:rPr lang="es-ES" sz="2400" dirty="0" smtClean="0"/>
              <a:t>Son </a:t>
            </a:r>
            <a:r>
              <a:rPr lang="es-ES" sz="2400" dirty="0"/>
              <a:t>personas de estatura superior a </a:t>
            </a:r>
            <a:r>
              <a:rPr lang="es-ES" sz="2400" dirty="0" smtClean="0"/>
              <a:t>la media</a:t>
            </a:r>
            <a:r>
              <a:rPr lang="es-ES" sz="2400" dirty="0"/>
              <a:t>, con tórax amplio y musculoso, rostro </a:t>
            </a:r>
            <a:r>
              <a:rPr lang="es-ES" sz="2400" dirty="0" smtClean="0"/>
              <a:t>ovalado y cuello </a:t>
            </a:r>
            <a:r>
              <a:rPr lang="es-ES" sz="2400" dirty="0"/>
              <a:t>sólido y largo. </a:t>
            </a:r>
            <a:r>
              <a:rPr lang="es-ES" sz="2400" dirty="0" smtClean="0"/>
              <a:t>Sus músculos están </a:t>
            </a:r>
            <a:r>
              <a:rPr lang="es-ES" sz="2400" dirty="0"/>
              <a:t>desarrollados</a:t>
            </a:r>
            <a:r>
              <a:rPr lang="es-ES" sz="2400" dirty="0" smtClean="0"/>
              <a:t>, con </a:t>
            </a:r>
            <a:r>
              <a:rPr lang="es-ES" sz="2400" dirty="0"/>
              <a:t>poca grasa, son de alto rendimiento físico. </a:t>
            </a:r>
            <a:r>
              <a:rPr lang="es-ES" sz="2400" dirty="0" smtClean="0"/>
              <a:t>Suelen ser enérgicos</a:t>
            </a:r>
            <a:r>
              <a:rPr lang="es-ES" sz="2400" dirty="0"/>
              <a:t>, tenaces y </a:t>
            </a:r>
            <a:r>
              <a:rPr lang="es-ES" sz="2400" dirty="0" smtClean="0"/>
              <a:t>agresivos.</a:t>
            </a:r>
          </a:p>
          <a:p>
            <a:endParaRPr lang="es-ES" sz="24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957922" y="655046"/>
            <a:ext cx="3868390" cy="4976156"/>
          </a:xfrm>
          <a:prstGeom prst="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xmlns="" val="3773423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714703" y="830317"/>
            <a:ext cx="5139560" cy="4431983"/>
          </a:xfrm>
          <a:prstGeom prst="rect">
            <a:avLst/>
          </a:prstGeom>
          <a:ln w="762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endParaRPr lang="es-ES" sz="2400" dirty="0" smtClean="0">
              <a:latin typeface="Cooper Black" panose="0208090404030B020404" pitchFamily="18" charset="0"/>
            </a:endParaRPr>
          </a:p>
          <a:p>
            <a:r>
              <a:rPr lang="es-ES" sz="2400" dirty="0" smtClean="0">
                <a:latin typeface="Cooper Black" panose="0208090404030B020404" pitchFamily="18" charset="0"/>
              </a:rPr>
              <a:t>TIPO ASTÉNICO O LEPTOSOMÁTICO.-</a:t>
            </a:r>
            <a:endParaRPr lang="es-ES" sz="2400" dirty="0">
              <a:latin typeface="Cooper Black" panose="0208090404030B020404" pitchFamily="18" charset="0"/>
            </a:endParaRPr>
          </a:p>
          <a:p>
            <a:r>
              <a:rPr lang="es-ES" sz="2400" dirty="0"/>
              <a:t>S</a:t>
            </a:r>
            <a:r>
              <a:rPr lang="es-ES" sz="2400" dirty="0" smtClean="0"/>
              <a:t>on </a:t>
            </a:r>
            <a:r>
              <a:rPr lang="es-ES" sz="2400" dirty="0"/>
              <a:t>personas </a:t>
            </a:r>
            <a:r>
              <a:rPr lang="es-ES" sz="2400" dirty="0" smtClean="0"/>
              <a:t>altas delgadas</a:t>
            </a:r>
            <a:r>
              <a:rPr lang="es-ES" sz="2400" dirty="0"/>
              <a:t>, de manos huesudas y dedos </a:t>
            </a:r>
            <a:r>
              <a:rPr lang="es-ES" sz="2400" dirty="0" smtClean="0"/>
              <a:t>afilados</a:t>
            </a:r>
            <a:r>
              <a:rPr lang="es-ES" sz="2400" dirty="0"/>
              <a:t>, con </a:t>
            </a:r>
            <a:r>
              <a:rPr lang="es-ES" sz="2400" dirty="0" smtClean="0"/>
              <a:t>rostro triangular</a:t>
            </a:r>
            <a:r>
              <a:rPr lang="es-ES" sz="2400" dirty="0"/>
              <a:t>, anguloso. </a:t>
            </a:r>
            <a:r>
              <a:rPr lang="es-ES" sz="2400" dirty="0" smtClean="0"/>
              <a:t>Se </a:t>
            </a:r>
            <a:r>
              <a:rPr lang="es-ES" sz="2400" dirty="0"/>
              <a:t>muestran fríos, distantes</a:t>
            </a:r>
            <a:r>
              <a:rPr lang="es-ES" sz="2400" dirty="0" smtClean="0"/>
              <a:t>, protegen </a:t>
            </a:r>
            <a:r>
              <a:rPr lang="es-ES" sz="2400" dirty="0"/>
              <a:t>su gran sensibilidad pareciendo poco </a:t>
            </a:r>
            <a:r>
              <a:rPr lang="es-ES" sz="2400" dirty="0" smtClean="0"/>
              <a:t>afectivos, pues </a:t>
            </a:r>
            <a:r>
              <a:rPr lang="es-ES" sz="2400" dirty="0"/>
              <a:t>su fragilidad también es psicológica. </a:t>
            </a:r>
            <a:r>
              <a:rPr lang="es-ES" sz="2400" dirty="0" smtClean="0"/>
              <a:t>Suelen ser originales</a:t>
            </a:r>
            <a:r>
              <a:rPr lang="es-ES" sz="2400" dirty="0"/>
              <a:t>, idealistas, </a:t>
            </a:r>
            <a:r>
              <a:rPr lang="es-ES" sz="2400" dirty="0" smtClean="0"/>
              <a:t>analíticos</a:t>
            </a:r>
            <a:r>
              <a:rPr lang="es-ES" dirty="0" smtClean="0"/>
              <a:t>.</a:t>
            </a:r>
          </a:p>
          <a:p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148551" y="872064"/>
            <a:ext cx="5549462" cy="4390236"/>
          </a:xfrm>
          <a:prstGeom prst="rect">
            <a:avLst/>
          </a:prstGeom>
          <a:ln w="762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xmlns="" val="3236129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767255" y="1954923"/>
            <a:ext cx="4540469" cy="3785652"/>
          </a:xfrm>
          <a:prstGeom prst="rect">
            <a:avLst/>
          </a:prstGeom>
          <a:ln 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endParaRPr lang="es-ES" sz="2400" b="1" dirty="0" smtClean="0">
              <a:latin typeface="Cooper Black" panose="0208090404030B0204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b="1" dirty="0" smtClean="0">
                <a:latin typeface="Cooper Black" panose="0208090404030B020404" pitchFamily="18" charset="0"/>
              </a:rPr>
              <a:t>TIPO PÍCNICO.-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b="1" dirty="0">
              <a:latin typeface="Cooper Black" panose="0208090404030B020404" pitchFamily="18" charset="0"/>
            </a:endParaRPr>
          </a:p>
          <a:p>
            <a:r>
              <a:rPr lang="es-ES" sz="2400" dirty="0"/>
              <a:t>D</a:t>
            </a:r>
            <a:r>
              <a:rPr lang="es-ES" sz="2400" dirty="0" smtClean="0"/>
              <a:t>el griego: </a:t>
            </a:r>
            <a:r>
              <a:rPr lang="es-ES" sz="2400" dirty="0"/>
              <a:t>espeso, su cuerpo </a:t>
            </a:r>
            <a:r>
              <a:rPr lang="es-ES" sz="2400" dirty="0" smtClean="0"/>
              <a:t>es redondeado</a:t>
            </a:r>
            <a:r>
              <a:rPr lang="es-ES" sz="2400" dirty="0"/>
              <a:t>. S</a:t>
            </a:r>
            <a:r>
              <a:rPr lang="es-ES" sz="2400" dirty="0" smtClean="0"/>
              <a:t>u </a:t>
            </a:r>
            <a:r>
              <a:rPr lang="es-ES" sz="2400" dirty="0"/>
              <a:t>apariencia es pesada. Es cordial, alegre</a:t>
            </a:r>
            <a:r>
              <a:rPr lang="es-ES" sz="2400" dirty="0" smtClean="0"/>
              <a:t>, de </a:t>
            </a:r>
            <a:r>
              <a:rPr lang="es-ES" sz="2400" dirty="0"/>
              <a:t>trato amable. </a:t>
            </a:r>
            <a:r>
              <a:rPr lang="es-ES" sz="2400" dirty="0" smtClean="0"/>
              <a:t>Su </a:t>
            </a:r>
            <a:r>
              <a:rPr lang="es-ES" sz="2400" dirty="0"/>
              <a:t>humor es </a:t>
            </a:r>
            <a:r>
              <a:rPr lang="es-ES" sz="2400" dirty="0" smtClean="0"/>
              <a:t>voluble</a:t>
            </a:r>
            <a:r>
              <a:rPr lang="es-ES" sz="2400" dirty="0"/>
              <a:t>, pasa </a:t>
            </a:r>
            <a:r>
              <a:rPr lang="es-ES" sz="2400" dirty="0" smtClean="0"/>
              <a:t>fácilmente de un </a:t>
            </a:r>
            <a:r>
              <a:rPr lang="es-ES" sz="2400" dirty="0"/>
              <a:t>estado de </a:t>
            </a:r>
            <a:r>
              <a:rPr lang="es-ES" sz="2400" dirty="0" smtClean="0"/>
              <a:t>ánimo </a:t>
            </a:r>
            <a:r>
              <a:rPr lang="es-ES" sz="2400" dirty="0"/>
              <a:t>a </a:t>
            </a:r>
            <a:r>
              <a:rPr lang="es-ES" sz="2400" dirty="0" smtClean="0"/>
              <a:t>otro.</a:t>
            </a:r>
          </a:p>
          <a:p>
            <a:endParaRPr lang="es-ES" sz="24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656181" y="2028497"/>
            <a:ext cx="6284555" cy="3712079"/>
          </a:xfrm>
          <a:prstGeom prst="rect">
            <a:avLst/>
          </a:prstGeom>
          <a:ln 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xmlns="" val="327821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735724" y="1166648"/>
            <a:ext cx="5570483" cy="4708981"/>
          </a:xfrm>
          <a:prstGeom prst="rect">
            <a:avLst/>
          </a:prstGeom>
          <a:ln w="7620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endParaRPr lang="es-ES" b="1" dirty="0" smtClean="0">
              <a:latin typeface="Cooper Black" panose="0208090404030B0204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1" dirty="0" smtClean="0">
                <a:latin typeface="Cooper Black" panose="0208090404030B020404" pitchFamily="18" charset="0"/>
              </a:rPr>
              <a:t>TIPO DISPLÁSICO.-</a:t>
            </a:r>
          </a:p>
          <a:p>
            <a:endParaRPr lang="es-ES" sz="2400" b="1" dirty="0">
              <a:latin typeface="Cooper Black" panose="0208090404030B020404" pitchFamily="18" charset="0"/>
            </a:endParaRPr>
          </a:p>
          <a:p>
            <a:r>
              <a:rPr lang="es-ES" sz="2400" dirty="0" smtClean="0"/>
              <a:t>Reúne </a:t>
            </a:r>
            <a:r>
              <a:rPr lang="es-ES" sz="2400" dirty="0"/>
              <a:t>características constitucionales </a:t>
            </a:r>
            <a:r>
              <a:rPr lang="es-ES" sz="2400" dirty="0" smtClean="0"/>
              <a:t>y lo </a:t>
            </a:r>
            <a:r>
              <a:rPr lang="es-ES" sz="2400" dirty="0"/>
              <a:t>mismo ocurre con el </a:t>
            </a:r>
            <a:r>
              <a:rPr lang="es-ES" sz="2400" dirty="0" smtClean="0"/>
              <a:t>carácter, </a:t>
            </a:r>
            <a:r>
              <a:rPr lang="es-ES" sz="2400" dirty="0"/>
              <a:t>que tampoco </a:t>
            </a:r>
            <a:r>
              <a:rPr lang="es-ES" sz="2400" dirty="0" smtClean="0"/>
              <a:t>está definido </a:t>
            </a:r>
            <a:r>
              <a:rPr lang="es-ES" sz="2400" dirty="0"/>
              <a:t>con claridad</a:t>
            </a:r>
            <a:r>
              <a:rPr lang="es-ES" sz="2400" dirty="0" smtClean="0"/>
              <a:t>.</a:t>
            </a:r>
          </a:p>
          <a:p>
            <a:r>
              <a:rPr lang="es-ES" sz="2400" dirty="0"/>
              <a:t>Es un grupo muy variado y heterogéneo, constituido por la mezcla de rasgos de los tipos fundamentales: </a:t>
            </a:r>
            <a:r>
              <a:rPr lang="es-ES" sz="2400" dirty="0" err="1"/>
              <a:t>endomorfo</a:t>
            </a:r>
            <a:r>
              <a:rPr lang="es-ES" sz="2400" dirty="0"/>
              <a:t> o pícnico, </a:t>
            </a:r>
            <a:r>
              <a:rPr lang="es-ES" sz="2400" dirty="0" err="1"/>
              <a:t>ectomorfo</a:t>
            </a:r>
            <a:r>
              <a:rPr lang="es-ES" sz="2400" dirty="0"/>
              <a:t> o </a:t>
            </a:r>
            <a:r>
              <a:rPr lang="es-ES" sz="2400" dirty="0" err="1"/>
              <a:t>leptosomático</a:t>
            </a:r>
            <a:r>
              <a:rPr lang="es-ES" sz="2400" dirty="0"/>
              <a:t>, </a:t>
            </a:r>
            <a:r>
              <a:rPr lang="es-ES" sz="2400" dirty="0" err="1"/>
              <a:t>mesomorfo</a:t>
            </a:r>
            <a:r>
              <a:rPr lang="es-ES" sz="2400" dirty="0"/>
              <a:t> o atlético, a los que añaden </a:t>
            </a:r>
            <a:r>
              <a:rPr lang="es-ES" sz="2400" b="1" dirty="0"/>
              <a:t>deformidades y trastornos </a:t>
            </a:r>
            <a:r>
              <a:rPr lang="es-ES" sz="2400" b="1" dirty="0" smtClean="0"/>
              <a:t>endocrino-hereditarios</a:t>
            </a:r>
          </a:p>
          <a:p>
            <a:endParaRPr lang="es-ES" b="1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933104" y="1397876"/>
            <a:ext cx="4318988" cy="4048299"/>
          </a:xfrm>
          <a:prstGeom prst="rect">
            <a:avLst/>
          </a:prstGeom>
          <a:ln w="7620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xmlns="" val="40110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210206"/>
            <a:ext cx="9144000" cy="893379"/>
          </a:xfrm>
        </p:spPr>
        <p:txBody>
          <a:bodyPr>
            <a:normAutofit/>
          </a:bodyPr>
          <a:lstStyle/>
          <a:p>
            <a:r>
              <a:rPr lang="es-ES" sz="4400" b="1" dirty="0" smtClean="0">
                <a:latin typeface="Algerian" panose="04020705040A02060702" pitchFamily="82" charset="0"/>
              </a:rPr>
              <a:t>SHELDON (1898-1977)</a:t>
            </a:r>
            <a:endParaRPr lang="es-ES" sz="4400" b="1" dirty="0">
              <a:latin typeface="Algerian" panose="04020705040A02060702" pitchFamily="82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67560" y="1103585"/>
            <a:ext cx="5675585" cy="5114335"/>
          </a:xfrm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 fontScale="92500" lnSpcReduction="10000"/>
          </a:bodyPr>
          <a:lstStyle/>
          <a:p>
            <a:pPr algn="l"/>
            <a:endParaRPr lang="es-ES" dirty="0" smtClean="0"/>
          </a:p>
          <a:p>
            <a:pPr algn="l"/>
            <a:r>
              <a:rPr lang="es-ES" dirty="0" smtClean="0"/>
              <a:t>Psicólogo </a:t>
            </a:r>
            <a:r>
              <a:rPr lang="es-ES" dirty="0"/>
              <a:t>americano, </a:t>
            </a:r>
            <a:r>
              <a:rPr lang="es-ES" dirty="0" smtClean="0"/>
              <a:t>que asocia </a:t>
            </a:r>
            <a:r>
              <a:rPr lang="es-ES" dirty="0"/>
              <a:t>los tipos de cuerpos humanos con </a:t>
            </a:r>
            <a:r>
              <a:rPr lang="es-ES" dirty="0" smtClean="0"/>
              <a:t>tipos de </a:t>
            </a:r>
            <a:r>
              <a:rPr lang="es-ES" dirty="0"/>
              <a:t>temperamentos. </a:t>
            </a:r>
            <a:r>
              <a:rPr lang="es-ES" dirty="0" err="1"/>
              <a:t>S</a:t>
            </a:r>
            <a:r>
              <a:rPr lang="es-ES" dirty="0" err="1" smtClean="0"/>
              <a:t>heldon</a:t>
            </a:r>
            <a:r>
              <a:rPr lang="es-ES" dirty="0" smtClean="0"/>
              <a:t> </a:t>
            </a:r>
            <a:r>
              <a:rPr lang="es-ES" dirty="0"/>
              <a:t>propuso </a:t>
            </a:r>
            <a:r>
              <a:rPr lang="es-ES" dirty="0" smtClean="0"/>
              <a:t>clasificar </a:t>
            </a:r>
            <a:r>
              <a:rPr lang="es-ES" dirty="0"/>
              <a:t>al físico </a:t>
            </a:r>
            <a:r>
              <a:rPr lang="es-ES" dirty="0" smtClean="0"/>
              <a:t>humano de </a:t>
            </a:r>
            <a:r>
              <a:rPr lang="es-ES" dirty="0"/>
              <a:t>acuerdo con la contribución </a:t>
            </a:r>
            <a:r>
              <a:rPr lang="es-ES" dirty="0" smtClean="0"/>
              <a:t>relativa </a:t>
            </a:r>
            <a:r>
              <a:rPr lang="es-ES" dirty="0"/>
              <a:t>de tres </a:t>
            </a:r>
            <a:r>
              <a:rPr lang="es-ES" dirty="0" smtClean="0"/>
              <a:t>elementos fundamentales</a:t>
            </a:r>
            <a:r>
              <a:rPr lang="es-ES" dirty="0"/>
              <a:t>, </a:t>
            </a:r>
            <a:r>
              <a:rPr lang="es-ES" dirty="0" smtClean="0"/>
              <a:t>somato-tipos</a:t>
            </a:r>
            <a:r>
              <a:rPr lang="es-ES" dirty="0"/>
              <a:t>, denominados </a:t>
            </a:r>
            <a:r>
              <a:rPr lang="es-ES" dirty="0" smtClean="0"/>
              <a:t>según </a:t>
            </a:r>
            <a:r>
              <a:rPr lang="es-ES" dirty="0"/>
              <a:t>las tres </a:t>
            </a:r>
            <a:r>
              <a:rPr lang="es-ES" dirty="0" smtClean="0"/>
              <a:t>capas germinales </a:t>
            </a:r>
            <a:r>
              <a:rPr lang="es-ES" dirty="0"/>
              <a:t>del desarrollo </a:t>
            </a:r>
            <a:r>
              <a:rPr lang="es-ES" dirty="0" smtClean="0"/>
              <a:t>embrionario: </a:t>
            </a:r>
            <a:r>
              <a:rPr lang="es-ES" dirty="0"/>
              <a:t>el endodermo</a:t>
            </a:r>
            <a:r>
              <a:rPr lang="es-ES" dirty="0" smtClean="0"/>
              <a:t>, el </a:t>
            </a:r>
            <a:r>
              <a:rPr lang="es-ES" dirty="0"/>
              <a:t>mesodermo, y el ectodermo. </a:t>
            </a:r>
            <a:endParaRPr lang="es-ES" dirty="0" smtClean="0"/>
          </a:p>
          <a:p>
            <a:pPr algn="l"/>
            <a:r>
              <a:rPr lang="es-ES" dirty="0" smtClean="0"/>
              <a:t>Y </a:t>
            </a:r>
            <a:r>
              <a:rPr lang="es-ES" dirty="0"/>
              <a:t>su </a:t>
            </a:r>
            <a:r>
              <a:rPr lang="es-ES" dirty="0" smtClean="0"/>
              <a:t>clasificación fue: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s-ES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2600" b="1" dirty="0" smtClean="0"/>
              <a:t>VISCEROTÓNICO / ENDOMORFO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2600" b="1" dirty="0" smtClean="0"/>
              <a:t>SOMATOTÓNICO / MESOMORFO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2600" b="1" dirty="0" smtClean="0"/>
              <a:t>CEREBROTÓNICO / ECTOMORFO</a:t>
            </a:r>
            <a:endParaRPr lang="es-ES" sz="2600" b="1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647518" y="2312126"/>
            <a:ext cx="4985724" cy="3749040"/>
          </a:xfrm>
          <a:prstGeom prst="rect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6" name="Rectángulo 5"/>
          <p:cNvSpPr/>
          <p:nvPr/>
        </p:nvSpPr>
        <p:spPr>
          <a:xfrm>
            <a:off x="6569141" y="1401097"/>
            <a:ext cx="46838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>
                <a:hlinkClick r:id="rId3"/>
              </a:rPr>
              <a:t>https://prezi.com/ix4fbfealk4d/teoria-de-la-personalidad-segun-willian-sheldon</a:t>
            </a:r>
            <a:r>
              <a:rPr lang="es-E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xmlns="" val="2220198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662153" y="1313792"/>
            <a:ext cx="6232634" cy="3416320"/>
          </a:xfrm>
          <a:prstGeom prst="rect">
            <a:avLst/>
          </a:prstGeom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latin typeface="Cooper Black" panose="0208090404030B020404" pitchFamily="18" charset="0"/>
              </a:rPr>
              <a:t>VISCEROTÓNICO / </a:t>
            </a:r>
            <a:r>
              <a:rPr lang="es-ES" sz="2400" dirty="0" smtClean="0">
                <a:latin typeface="Cooper Black" panose="0208090404030B020404" pitchFamily="18" charset="0"/>
              </a:rPr>
              <a:t>ENDOMORFO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 smtClean="0">
              <a:latin typeface="Cooper Black" panose="0208090404030B020404" pitchFamily="18" charset="0"/>
            </a:endParaRPr>
          </a:p>
          <a:p>
            <a:r>
              <a:rPr lang="es-ES" sz="2400" dirty="0" smtClean="0"/>
              <a:t>Está </a:t>
            </a:r>
            <a:r>
              <a:rPr lang="es-ES" sz="2400" dirty="0"/>
              <a:t>caracterizado por la suavidad y su apariencia es redondeada, abundante masa corpórea. Y contextura Rolliza. Se le considera un tipo </a:t>
            </a:r>
            <a:r>
              <a:rPr lang="es-ES" sz="2400" dirty="0" err="1"/>
              <a:t>Viscerotónico</a:t>
            </a:r>
            <a:r>
              <a:rPr lang="es-ES" sz="2400" dirty="0"/>
              <a:t> ya que su característica fundamental es gusto de comer y beber en abundancia; en la tipología de </a:t>
            </a:r>
            <a:r>
              <a:rPr lang="es-ES" sz="2400" dirty="0" err="1"/>
              <a:t>Kretschmer</a:t>
            </a:r>
            <a:r>
              <a:rPr lang="es-ES" sz="2400" dirty="0"/>
              <a:t> se encuentra en el pícnico.</a:t>
            </a:r>
          </a:p>
        </p:txBody>
      </p:sp>
      <p:pic>
        <p:nvPicPr>
          <p:cNvPr id="1026" name="Picture 2" descr="falstaff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775574" y="1313792"/>
            <a:ext cx="2670816" cy="4887767"/>
          </a:xfrm>
          <a:prstGeom prst="rect">
            <a:avLst/>
          </a:prstGeom>
          <a:ln 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xmlns="" val="2099488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451945" y="1755228"/>
            <a:ext cx="6411311" cy="4062651"/>
          </a:xfrm>
          <a:prstGeom prst="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endParaRPr lang="es-ES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 smtClean="0">
                <a:latin typeface="Cooper Black" panose="0208090404030B020404" pitchFamily="18" charset="0"/>
              </a:rPr>
              <a:t>SOMATOTÓNICO </a:t>
            </a:r>
            <a:r>
              <a:rPr lang="es-ES" sz="2400" dirty="0">
                <a:latin typeface="Cooper Black" panose="0208090404030B020404" pitchFamily="18" charset="0"/>
              </a:rPr>
              <a:t>/ </a:t>
            </a:r>
            <a:r>
              <a:rPr lang="es-ES" sz="2400" dirty="0" smtClean="0">
                <a:latin typeface="Cooper Black" panose="0208090404030B020404" pitchFamily="18" charset="0"/>
              </a:rPr>
              <a:t>MESOMORFO</a:t>
            </a:r>
          </a:p>
          <a:p>
            <a:endParaRPr lang="es-ES" sz="2400" dirty="0"/>
          </a:p>
          <a:p>
            <a:r>
              <a:rPr lang="es-ES" sz="2400" dirty="0"/>
              <a:t>Esta caracterizado porque en él predominan los huesos sólidos y los músculos fuertes y resistentes al dolor y a los esfuerzos físicos. Se le considera un tipo Somatotónico, ya que es enérgico, y gusta de ejercicios, tiene gran valentía y deseos de competitividad. En la tipología de </a:t>
            </a:r>
            <a:r>
              <a:rPr lang="es-ES" sz="2400" dirty="0" err="1"/>
              <a:t>Kretschmer</a:t>
            </a:r>
            <a:r>
              <a:rPr lang="es-ES" sz="2400" dirty="0"/>
              <a:t> le corresponde el atlético</a:t>
            </a:r>
            <a:r>
              <a:rPr lang="es-ES" dirty="0" smtClean="0"/>
              <a:t>.</a:t>
            </a:r>
          </a:p>
          <a:p>
            <a:endParaRPr lang="es-ES" dirty="0"/>
          </a:p>
        </p:txBody>
      </p:sp>
      <p:pic>
        <p:nvPicPr>
          <p:cNvPr id="2050" name="Picture 2" descr="Resultado de imagen de SOMATOTÓNICO / MESOMORF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63919" y="1755228"/>
            <a:ext cx="4497421" cy="4062651"/>
          </a:xfrm>
          <a:prstGeom prst="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xmlns="" val="188337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36330" y="178676"/>
            <a:ext cx="6684579" cy="3785652"/>
          </a:xfrm>
          <a:prstGeom prst="rect">
            <a:avLst/>
          </a:prstGeom>
          <a:ln w="7620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 smtClean="0">
                <a:solidFill>
                  <a:srgbClr val="000000"/>
                </a:solidFill>
                <a:latin typeface="Cooper Black" panose="0208090404030B020404" pitchFamily="18" charset="0"/>
              </a:rPr>
              <a:t>CEREBROTÓNICO </a:t>
            </a:r>
            <a:r>
              <a:rPr lang="es-ES" sz="2400" dirty="0">
                <a:solidFill>
                  <a:srgbClr val="000000"/>
                </a:solidFill>
                <a:latin typeface="Cooper Black" panose="0208090404030B020404" pitchFamily="18" charset="0"/>
              </a:rPr>
              <a:t>/ ECTOMORFO</a:t>
            </a:r>
          </a:p>
          <a:p>
            <a:endParaRPr lang="es-ES" sz="2400" dirty="0" smtClean="0">
              <a:solidFill>
                <a:srgbClr val="000000"/>
              </a:solidFill>
              <a:latin typeface="Cooper Black" panose="0208090404030B020404" pitchFamily="18" charset="0"/>
            </a:endParaRPr>
          </a:p>
          <a:p>
            <a:r>
              <a:rPr lang="es-ES" sz="24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Está</a:t>
            </a:r>
            <a:r>
              <a:rPr lang="es-ES" sz="2400" dirty="0">
                <a:solidFill>
                  <a:srgbClr val="000000"/>
                </a:solidFill>
                <a:latin typeface="Calibri" panose="020F0502020204030204" pitchFamily="34" charset="0"/>
              </a:rPr>
              <a:t> </a:t>
            </a:r>
            <a:r>
              <a:rPr lang="es-ES" sz="2400" dirty="0">
                <a:solidFill>
                  <a:srgbClr val="1B8EDE"/>
                </a:solidFill>
                <a:latin typeface="Calibri" panose="020F0502020204030204" pitchFamily="34" charset="0"/>
              </a:rPr>
              <a:t>caracterizado</a:t>
            </a:r>
            <a:r>
              <a:rPr lang="es-ES" sz="2400" dirty="0">
                <a:solidFill>
                  <a:srgbClr val="000000"/>
                </a:solidFill>
                <a:latin typeface="Calibri" panose="020F0502020204030204" pitchFamily="34" charset="0"/>
              </a:rPr>
              <a:t> por tener huesos, largos y delgados que su vez son también delicados; sus músculos pueden desarrollarse y su </a:t>
            </a:r>
            <a:r>
              <a:rPr lang="es-ES" sz="2400" dirty="0">
                <a:solidFill>
                  <a:srgbClr val="1B8EDE"/>
                </a:solidFill>
                <a:latin typeface="Calibri" panose="020F0502020204030204" pitchFamily="34" charset="0"/>
              </a:rPr>
              <a:t>constitución</a:t>
            </a:r>
            <a:r>
              <a:rPr lang="es-ES" sz="2400" dirty="0">
                <a:solidFill>
                  <a:srgbClr val="000000"/>
                </a:solidFill>
                <a:latin typeface="Calibri" panose="020F0502020204030204" pitchFamily="34" charset="0"/>
              </a:rPr>
              <a:t> es delgada y frágil. Se le considera un tipo </a:t>
            </a:r>
            <a:r>
              <a:rPr lang="es-ES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Cerebrotónico</a:t>
            </a:r>
            <a:r>
              <a:rPr lang="es-ES" sz="2400" dirty="0">
                <a:solidFill>
                  <a:srgbClr val="000000"/>
                </a:solidFill>
                <a:latin typeface="Calibri" panose="020F0502020204030204" pitchFamily="34" charset="0"/>
              </a:rPr>
              <a:t>, es de reacciones rápidas, y se inclina a las preocupaciones, es un amante de la soledad. En la tipología de </a:t>
            </a:r>
            <a:r>
              <a:rPr lang="es-ES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Kretschmer</a:t>
            </a:r>
            <a:r>
              <a:rPr lang="es-ES" sz="2400" dirty="0">
                <a:solidFill>
                  <a:srgbClr val="000000"/>
                </a:solidFill>
                <a:latin typeface="Calibri" panose="020F0502020204030204" pitchFamily="34" charset="0"/>
              </a:rPr>
              <a:t> se ubica en el </a:t>
            </a:r>
            <a:r>
              <a:rPr lang="es-ES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leptosómico</a:t>
            </a:r>
            <a:r>
              <a:rPr lang="es-ES" dirty="0">
                <a:solidFill>
                  <a:srgbClr val="000000"/>
                </a:solidFill>
                <a:latin typeface="Calibri" panose="020F0502020204030204" pitchFamily="34" charset="0"/>
              </a:rPr>
              <a:t>.</a:t>
            </a:r>
            <a:endParaRPr lang="es-ES" dirty="0"/>
          </a:p>
        </p:txBody>
      </p:sp>
      <p:pic>
        <p:nvPicPr>
          <p:cNvPr id="3074" name="Picture 2" descr="Imagen relacionad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435332" y="4144472"/>
            <a:ext cx="3585577" cy="2561126"/>
          </a:xfrm>
          <a:prstGeom prst="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pic>
        <p:nvPicPr>
          <p:cNvPr id="3076" name="Picture 4" descr="Imagen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428525" y="178677"/>
            <a:ext cx="4514856" cy="6526922"/>
          </a:xfrm>
          <a:prstGeom prst="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xmlns="" val="3451602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44435" y="1074753"/>
            <a:ext cx="8918121" cy="535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46023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118334" y="60914"/>
            <a:ext cx="11833412" cy="6678751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ES" sz="4400" u="sng" dirty="0" smtClean="0">
                <a:solidFill>
                  <a:srgbClr val="222222"/>
                </a:solidFill>
                <a:latin typeface="arial" panose="020B0604020202020204" pitchFamily="34" charset="0"/>
              </a:rPr>
              <a:t>La </a:t>
            </a:r>
            <a:r>
              <a:rPr lang="es-ES" sz="4400" u="sng" dirty="0">
                <a:solidFill>
                  <a:srgbClr val="222222"/>
                </a:solidFill>
                <a:latin typeface="arial" panose="020B0604020202020204" pitchFamily="34" charset="0"/>
              </a:rPr>
              <a:t>palabra </a:t>
            </a:r>
            <a:r>
              <a:rPr lang="es-ES" sz="4400" b="1" u="sng" dirty="0" smtClean="0">
                <a:solidFill>
                  <a:srgbClr val="222222"/>
                </a:solidFill>
                <a:latin typeface="arial" panose="020B0604020202020204" pitchFamily="34" charset="0"/>
              </a:rPr>
              <a:t>persona: </a:t>
            </a:r>
            <a:endParaRPr lang="es-ES" sz="4400" u="sng" dirty="0" smtClean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s-ES" sz="3200" b="1" dirty="0" smtClean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ES" sz="3200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Del griego </a:t>
            </a:r>
            <a:r>
              <a:rPr lang="es-ES" sz="3200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“</a:t>
            </a:r>
            <a:r>
              <a:rPr lang="es-ES" sz="3200" i="1" dirty="0" err="1" smtClean="0">
                <a:solidFill>
                  <a:srgbClr val="222222"/>
                </a:solidFill>
                <a:latin typeface="arial" panose="020B0604020202020204" pitchFamily="34" charset="0"/>
              </a:rPr>
              <a:t>Prósophon</a:t>
            </a:r>
            <a:r>
              <a:rPr lang="es-ES" sz="3200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”: Máscara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ES" sz="3200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Del latín </a:t>
            </a:r>
            <a:r>
              <a:rPr lang="es-ES" sz="3200" i="1" dirty="0" smtClean="0">
                <a:solidFill>
                  <a:srgbClr val="222222"/>
                </a:solidFill>
                <a:latin typeface="arial" panose="020B0604020202020204" pitchFamily="34" charset="0"/>
              </a:rPr>
              <a:t>“Per-sonare”: </a:t>
            </a:r>
            <a:r>
              <a:rPr lang="es-ES" sz="3200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Sonar por…</a:t>
            </a:r>
            <a:endParaRPr lang="es-ES" sz="3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algn="just"/>
            <a:r>
              <a:rPr lang="es-ES" sz="3200" dirty="0" smtClean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</a:p>
          <a:p>
            <a:pPr algn="just"/>
            <a:r>
              <a:rPr lang="es-ES" sz="3200" dirty="0" smtClean="0">
                <a:solidFill>
                  <a:srgbClr val="222222"/>
                </a:solidFill>
                <a:latin typeface="arial" panose="020B0604020202020204" pitchFamily="34" charset="0"/>
              </a:rPr>
              <a:t>Designa </a:t>
            </a:r>
            <a:r>
              <a:rPr lang="es-ES" sz="3200" dirty="0">
                <a:solidFill>
                  <a:srgbClr val="222222"/>
                </a:solidFill>
                <a:latin typeface="arial" panose="020B0604020202020204" pitchFamily="34" charset="0"/>
              </a:rPr>
              <a:t>a un individuo de la especie humana, hombre o mujer, </a:t>
            </a:r>
            <a:r>
              <a:rPr lang="es-ES" sz="3200" dirty="0" smtClean="0">
                <a:solidFill>
                  <a:srgbClr val="222222"/>
                </a:solidFill>
                <a:latin typeface="arial" panose="020B0604020202020204" pitchFamily="34" charset="0"/>
              </a:rPr>
              <a:t>dotado </a:t>
            </a:r>
            <a:r>
              <a:rPr lang="es-ES" sz="3200" dirty="0">
                <a:solidFill>
                  <a:srgbClr val="222222"/>
                </a:solidFill>
                <a:latin typeface="arial" panose="020B0604020202020204" pitchFamily="34" charset="0"/>
              </a:rPr>
              <a:t>de razón, consciente de sí mismo y poseedor de una identidad </a:t>
            </a:r>
            <a:r>
              <a:rPr lang="es-ES" sz="3200" smtClean="0">
                <a:solidFill>
                  <a:srgbClr val="222222"/>
                </a:solidFill>
                <a:latin typeface="arial" panose="020B0604020202020204" pitchFamily="34" charset="0"/>
              </a:rPr>
              <a:t>propia.</a:t>
            </a:r>
            <a:endParaRPr lang="es-ES" sz="320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just"/>
            <a:r>
              <a:rPr lang="es-ES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Tiene </a:t>
            </a:r>
            <a:r>
              <a:rPr lang="es-ES" sz="3200" dirty="0">
                <a:solidFill>
                  <a:srgbClr val="000000"/>
                </a:solidFill>
                <a:latin typeface="arial" panose="020B0604020202020204" pitchFamily="34" charset="0"/>
              </a:rPr>
              <a:t>que ver con el «mundo civilizado» o, si se prefiere, con la constelación de los valores morales, éticos o jurídicos propios de este mundo</a:t>
            </a:r>
            <a:r>
              <a:rPr lang="es-ES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</a:p>
          <a:p>
            <a:pPr algn="just"/>
            <a:r>
              <a:rPr lang="es-ES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En </a:t>
            </a:r>
            <a:r>
              <a:rPr lang="es-ES" sz="3200" dirty="0">
                <a:solidFill>
                  <a:srgbClr val="000000"/>
                </a:solidFill>
                <a:latin typeface="arial" panose="020B0604020202020204" pitchFamily="34" charset="0"/>
              </a:rPr>
              <a:t>el derecho romano los esclavos eran </a:t>
            </a:r>
            <a:r>
              <a:rPr lang="es-ES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hombres (o mujeres) </a:t>
            </a:r>
            <a:r>
              <a:rPr lang="es-ES" sz="3200" dirty="0">
                <a:solidFill>
                  <a:srgbClr val="000000"/>
                </a:solidFill>
                <a:latin typeface="arial" panose="020B0604020202020204" pitchFamily="34" charset="0"/>
              </a:rPr>
              <a:t>pero no eran </a:t>
            </a:r>
            <a:r>
              <a:rPr lang="es-ES" sz="3200" b="1" dirty="0">
                <a:solidFill>
                  <a:srgbClr val="000000"/>
                </a:solidFill>
                <a:latin typeface="arial" panose="020B0604020202020204" pitchFamily="34" charset="0"/>
              </a:rPr>
              <a:t>personas.</a:t>
            </a:r>
            <a:endParaRPr lang="es-ES" sz="3200" b="1" dirty="0"/>
          </a:p>
        </p:txBody>
      </p:sp>
      <p:pic>
        <p:nvPicPr>
          <p:cNvPr id="1026" name="Picture 2" descr="Resultado de imagen de concepto de person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653745" y="516368"/>
            <a:ext cx="4942819" cy="1516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514444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494853" y="1"/>
            <a:ext cx="11392348" cy="6771084"/>
          </a:xfrm>
          <a:prstGeom prst="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s-ES" dirty="0" smtClean="0"/>
          </a:p>
          <a:p>
            <a:endParaRPr lang="es-ES" dirty="0"/>
          </a:p>
          <a:p>
            <a:r>
              <a:rPr lang="es-ES" sz="5400" dirty="0" smtClean="0">
                <a:solidFill>
                  <a:srgbClr val="FF0000"/>
                </a:solidFill>
                <a:latin typeface="Bauhaus 93" panose="04030905020B02020C02" pitchFamily="8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TEMPERAMENTO</a:t>
            </a:r>
          </a:p>
          <a:p>
            <a:endParaRPr lang="es-ES" dirty="0">
              <a:solidFill>
                <a:srgbClr val="FF0000"/>
              </a:solidFill>
            </a:endParaRPr>
          </a:p>
          <a:p>
            <a:r>
              <a:rPr lang="es-ES" dirty="0" smtClean="0">
                <a:solidFill>
                  <a:srgbClr val="FF0000"/>
                </a:solidFill>
              </a:rPr>
              <a:t>  </a:t>
            </a:r>
            <a:endParaRPr lang="es-ES" b="1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b="1" dirty="0" smtClean="0"/>
              <a:t>Una Definición:</a:t>
            </a:r>
          </a:p>
          <a:p>
            <a:r>
              <a:rPr lang="es-ES" sz="2800" dirty="0" smtClean="0"/>
              <a:t>Del latín “</a:t>
            </a:r>
            <a:r>
              <a:rPr lang="es-ES" sz="2800" i="1" dirty="0" err="1" smtClean="0"/>
              <a:t>temperamentum</a:t>
            </a:r>
            <a:r>
              <a:rPr lang="es-ES" sz="2800" i="1" dirty="0" smtClean="0"/>
              <a:t>”:</a:t>
            </a:r>
            <a:r>
              <a:rPr lang="es-ES" sz="2800" dirty="0" smtClean="0"/>
              <a:t> </a:t>
            </a:r>
            <a:r>
              <a:rPr lang="es-ES" sz="2800" b="1" dirty="0" smtClean="0"/>
              <a:t>“medida”, </a:t>
            </a:r>
            <a:r>
              <a:rPr lang="es-ES" sz="2800" dirty="0" smtClean="0"/>
              <a:t>peculiaridad e intensidad individual de los afectos psíquicos y de la estructura dominante de humor y motivación.</a:t>
            </a:r>
            <a:endParaRPr lang="es-ES" sz="24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b="1" dirty="0" smtClean="0"/>
              <a:t>Otra:</a:t>
            </a:r>
          </a:p>
          <a:p>
            <a:r>
              <a:rPr lang="es-ES" sz="2800" dirty="0"/>
              <a:t>L</a:t>
            </a:r>
            <a:r>
              <a:rPr lang="es-ES" sz="2800" dirty="0" smtClean="0"/>
              <a:t>a tendencia innata, propia de un individuo, a reaccionar con un cierto estilo ante los estímulos del ambiente. Se trata de un modo espontáneo y natural de reaccionar, no aprendido, ni inducido por el ambiente o la educación (se nace con él). Es la simple manifestación de las disposiciones psíquicas (básicamente, de índole afectiva, instintiva y tendencia), condicionadas por las constitución orgánica peculiar del individuo. Por eso el temperamento se observa mejor en niños y animales.</a:t>
            </a:r>
          </a:p>
        </p:txBody>
      </p:sp>
      <p:pic>
        <p:nvPicPr>
          <p:cNvPr id="3074" name="Picture 2" descr="Resultado de imagen de temperamento definici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709993" y="0"/>
            <a:ext cx="3705882" cy="2420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555962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41131" y="935420"/>
            <a:ext cx="6351340" cy="5232202"/>
          </a:xfrm>
          <a:prstGeom prst="rect">
            <a:avLst/>
          </a:prstGeom>
          <a:noFill/>
          <a:ln w="7620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s-ES" sz="5400" dirty="0" smtClean="0">
                <a:solidFill>
                  <a:srgbClr val="00B050"/>
                </a:solidFill>
                <a:latin typeface="Bauhaus 93" panose="04030905020B02020C02" pitchFamily="82" charset="0"/>
              </a:rPr>
              <a:t>CARÁCTER</a:t>
            </a:r>
          </a:p>
          <a:p>
            <a:endParaRPr lang="es-ES" sz="4000" dirty="0"/>
          </a:p>
          <a:p>
            <a:r>
              <a:rPr lang="es-ES" sz="4000" dirty="0"/>
              <a:t>“El conjunto de cualidades o circunstancias propias de una </a:t>
            </a:r>
            <a:r>
              <a:rPr lang="es-ES" sz="4000" dirty="0" smtClean="0"/>
              <a:t>persona, (de </a:t>
            </a:r>
            <a:r>
              <a:rPr lang="es-ES" sz="4000" dirty="0"/>
              <a:t>una cosa, </a:t>
            </a:r>
            <a:r>
              <a:rPr lang="es-ES" sz="4000" dirty="0" smtClean="0"/>
              <a:t>o </a:t>
            </a:r>
            <a:r>
              <a:rPr lang="es-ES" sz="4000" dirty="0"/>
              <a:t>de una </a:t>
            </a:r>
            <a:r>
              <a:rPr lang="es-ES" sz="4000" dirty="0" smtClean="0"/>
              <a:t>colectividad), </a:t>
            </a:r>
            <a:r>
              <a:rPr lang="es-ES" sz="4000" dirty="0"/>
              <a:t>que las distingue, por su modo de ser u obrar, de las demás”</a:t>
            </a:r>
          </a:p>
        </p:txBody>
      </p:sp>
      <p:pic>
        <p:nvPicPr>
          <p:cNvPr id="2050" name="Picture 2" descr="Resultado de imagen de definición de caracte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 rot="20925060">
            <a:off x="7645610" y="730495"/>
            <a:ext cx="3932331" cy="5249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388079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15613" y="294290"/>
            <a:ext cx="6653048" cy="6463308"/>
          </a:xfrm>
          <a:prstGeom prst="rect">
            <a:avLst/>
          </a:prstGeom>
          <a:ln w="762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" sz="5400" dirty="0" smtClean="0">
                <a:solidFill>
                  <a:srgbClr val="00B050"/>
                </a:solidFill>
                <a:latin typeface="Bauhaus 93" panose="04030905020B02020C02" pitchFamily="82" charset="0"/>
              </a:rPr>
              <a:t>PERSONALIDAD</a:t>
            </a:r>
          </a:p>
          <a:p>
            <a:endParaRPr lang="es-ES" sz="3600" dirty="0" smtClean="0"/>
          </a:p>
          <a:p>
            <a:r>
              <a:rPr lang="es-ES" sz="3600" dirty="0" smtClean="0"/>
              <a:t>Conjunto </a:t>
            </a:r>
            <a:r>
              <a:rPr lang="es-ES" sz="3600" dirty="0"/>
              <a:t>de rasgos y cualidades que configuran la manera de ser de una persona y la diferencian de las </a:t>
            </a:r>
            <a:r>
              <a:rPr lang="es-ES" sz="3600" dirty="0" smtClean="0"/>
              <a:t>demás.</a:t>
            </a:r>
          </a:p>
          <a:p>
            <a:r>
              <a:rPr lang="es-ES" sz="3600" dirty="0" smtClean="0"/>
              <a:t>Incluye las características </a:t>
            </a:r>
            <a:r>
              <a:rPr lang="es-ES" sz="3600" b="1" dirty="0"/>
              <a:t>físicas,</a:t>
            </a:r>
            <a:r>
              <a:rPr lang="es-ES" sz="3600" dirty="0"/>
              <a:t> </a:t>
            </a:r>
            <a:r>
              <a:rPr lang="es-ES" sz="3600" b="1" dirty="0"/>
              <a:t>genéticas y sociales </a:t>
            </a:r>
            <a:r>
              <a:rPr lang="es-ES" sz="3600" dirty="0"/>
              <a:t>que reúne un individuo, y que lo hacen diferente y único respecto del resto de los individuos. </a:t>
            </a:r>
          </a:p>
        </p:txBody>
      </p:sp>
      <p:pic>
        <p:nvPicPr>
          <p:cNvPr id="3076" name="Picture 4" descr="Resultado de imagen de personalidad definició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 rot="18812635">
            <a:off x="6992003" y="2166799"/>
            <a:ext cx="4897820" cy="2718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592227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emocreativos.files.wordpress.com/2012/05/temp-caracter-personalidad.jpg?w=82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671144" y="357352"/>
            <a:ext cx="9354208" cy="6216868"/>
          </a:xfrm>
          <a:prstGeom prst="rect">
            <a:avLst/>
          </a:prstGeom>
          <a:ln w="762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xmlns="" val="3565748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746233" y="662151"/>
            <a:ext cx="11025353" cy="5139869"/>
          </a:xfrm>
          <a:prstGeom prst="rect">
            <a:avLst/>
          </a:prstGeom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ES" sz="4000" b="1" dirty="0">
                <a:latin typeface="Arial Black" panose="020B0A04020102020204" pitchFamily="34" charset="0"/>
              </a:rPr>
              <a:t>TEORÍAS DE LA PERSONALIDAD</a:t>
            </a:r>
            <a:r>
              <a:rPr lang="es-ES" sz="4000" b="1" dirty="0"/>
              <a:t>:</a:t>
            </a:r>
          </a:p>
          <a:p>
            <a:endParaRPr lang="es-ES" sz="3600" dirty="0" smtClean="0"/>
          </a:p>
          <a:p>
            <a:r>
              <a:rPr lang="es-ES" sz="2400" dirty="0" smtClean="0"/>
              <a:t>Existen  diversas teorías </a:t>
            </a:r>
            <a:r>
              <a:rPr lang="es-ES" sz="2400" dirty="0"/>
              <a:t>dentro de la psicología que abordan la </a:t>
            </a:r>
            <a:r>
              <a:rPr lang="es-ES" sz="2400" dirty="0" smtClean="0"/>
              <a:t>personalidad desde </a:t>
            </a:r>
            <a:r>
              <a:rPr lang="es-ES" sz="2400" dirty="0"/>
              <a:t>distintos enfoques </a:t>
            </a:r>
            <a:r>
              <a:rPr lang="es-ES" sz="2400" dirty="0" smtClean="0"/>
              <a:t>teóricos. </a:t>
            </a:r>
          </a:p>
          <a:p>
            <a:endParaRPr lang="es-ES" sz="2400" dirty="0" smtClean="0"/>
          </a:p>
          <a:p>
            <a:r>
              <a:rPr lang="es-ES" sz="2400" dirty="0" smtClean="0"/>
              <a:t>Las principales teorías se pueden agrupar en estos dos enfoques:</a:t>
            </a:r>
          </a:p>
          <a:p>
            <a:endParaRPr lang="es-E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1" dirty="0"/>
              <a:t>Teorías psicodinámicas</a:t>
            </a:r>
            <a:r>
              <a:rPr lang="es-ES" sz="2400" dirty="0"/>
              <a:t> </a:t>
            </a:r>
            <a:r>
              <a:rPr lang="es-ES" sz="2400" dirty="0" smtClean="0"/>
              <a:t>(Estudian lo más interior de cada persona. Importancia de lo intra-psíquico)</a:t>
            </a:r>
            <a:endParaRPr lang="es-E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1" dirty="0" smtClean="0"/>
              <a:t>Teorías conductistas </a:t>
            </a:r>
            <a:r>
              <a:rPr lang="es-ES" sz="2400" dirty="0" smtClean="0"/>
              <a:t>(Estudian lo que se ve de cada persona en su actuar. importancia de lo exterior… conducta, manifestación, etc.)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xmlns="" val="4037274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9451" y="1149530"/>
            <a:ext cx="5760720" cy="230832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" sz="2400" dirty="0" smtClean="0"/>
              <a:t>Desde la antigüedad remota, han surgido pensadores y estudiosos de la personalidad  humana.</a:t>
            </a:r>
          </a:p>
          <a:p>
            <a:r>
              <a:rPr lang="es-ES" sz="2400" dirty="0" smtClean="0"/>
              <a:t>Estudiosos que, observando la variedad de la especie humana, han intentado clasificar, ordenar, agrupar y explicar esa variedad.  </a:t>
            </a:r>
            <a:endParaRPr lang="es-ES" sz="2400" dirty="0"/>
          </a:p>
        </p:txBody>
      </p:sp>
      <p:pic>
        <p:nvPicPr>
          <p:cNvPr id="3" name="Picture 2" descr="rasgos-personalidad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469775" y="783771"/>
            <a:ext cx="5722225" cy="431074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62150" y="5643153"/>
            <a:ext cx="11011988" cy="70788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4000" b="1" dirty="0" smtClean="0"/>
              <a:t>Vamos a estudiar solo unos pocos de esos autores:</a:t>
            </a:r>
            <a:endParaRPr lang="es-ES" sz="40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2656</TotalTime>
  <Words>1497</Words>
  <Application>Microsoft Office PowerPoint</Application>
  <PresentationFormat>Custom</PresentationFormat>
  <Paragraphs>191</Paragraphs>
  <Slides>29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Tema de Office</vt:lpstr>
      <vt:lpstr>Psicología humana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1.-HIPÓCRATES (el de el famoso juramento)</vt:lpstr>
      <vt:lpstr>Slide 12</vt:lpstr>
      <vt:lpstr>Slide 13</vt:lpstr>
      <vt:lpstr>Slide 14</vt:lpstr>
      <vt:lpstr>Slide 15</vt:lpstr>
      <vt:lpstr>Slide 16</vt:lpstr>
      <vt:lpstr>Slide 17</vt:lpstr>
      <vt:lpstr>Hans Eysenck (1916-1996)</vt:lpstr>
      <vt:lpstr>Raymond Cattell (1905-1998)</vt:lpstr>
      <vt:lpstr>KRETCHMER (1888-1964)</vt:lpstr>
      <vt:lpstr>Slide 21</vt:lpstr>
      <vt:lpstr>Slide 22</vt:lpstr>
      <vt:lpstr>Slide 23</vt:lpstr>
      <vt:lpstr>Slide 24</vt:lpstr>
      <vt:lpstr>SHELDON (1898-1977)</vt:lpstr>
      <vt:lpstr>Slide 26</vt:lpstr>
      <vt:lpstr>Slide 27</vt:lpstr>
      <vt:lpstr>Slide 28</vt:lpstr>
      <vt:lpstr>Slide 29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Psicología humana</dc:title>
  <dc:creator>Atanasio Serrano</dc:creator>
  <cp:keywords>Psiclogía</cp:keywords>
  <cp:lastModifiedBy>Ata</cp:lastModifiedBy>
  <cp:revision>88</cp:revision>
  <dcterms:created xsi:type="dcterms:W3CDTF">2018-01-06T16:35:00Z</dcterms:created>
  <dcterms:modified xsi:type="dcterms:W3CDTF">2020-04-17T09:34:35Z</dcterms:modified>
  <cp:category>Ética primero</cp:category>
</cp:coreProperties>
</file>